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72" r:id="rId8"/>
    <p:sldId id="274" r:id="rId9"/>
    <p:sldId id="262" r:id="rId10"/>
    <p:sldId id="263" r:id="rId11"/>
    <p:sldId id="265" r:id="rId12"/>
    <p:sldId id="266" r:id="rId13"/>
    <p:sldId id="264" r:id="rId14"/>
    <p:sldId id="273" r:id="rId15"/>
    <p:sldId id="275" r:id="rId16"/>
    <p:sldId id="276" r:id="rId17"/>
    <p:sldId id="277" r:id="rId18"/>
    <p:sldId id="267" r:id="rId19"/>
    <p:sldId id="268" r:id="rId20"/>
    <p:sldId id="269" r:id="rId21"/>
    <p:sldId id="270" r:id="rId22"/>
    <p:sldId id="271" r:id="rId23"/>
  </p:sldIdLst>
  <p:sldSz cx="8115300" cy="4572000"/>
  <p:notesSz cx="6858000" cy="9144000"/>
  <p:embeddedFontLst>
    <p:embeddedFont>
      <p:font typeface="Roboto Medium"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A97725-4A68-409B-97C2-79269EF2D82F}" v="169" dt="2025-02-02T16:42:09.617"/>
    <p1510:client id="{A20CA727-27EF-4CDD-99AD-95EF6928CACA}" v="319" dt="2025-02-02T15:11:32.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p:cViewPr varScale="1">
        <p:scale>
          <a:sx n="116" d="100"/>
          <a:sy n="116" d="100"/>
        </p:scale>
        <p:origin x="86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7T13:39:00.825"/>
    </inkml:context>
    <inkml:brush xml:id="br0">
      <inkml:brushProperty name="width" value="0.035" units="cm"/>
      <inkml:brushProperty name="height" value="0.035" units="cm"/>
      <inkml:brushProperty name="color" value="#FFC114"/>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7T13:43:12.481"/>
    </inkml:context>
    <inkml:brush xml:id="br0">
      <inkml:brushProperty name="width" value="0.035" units="cm"/>
      <inkml:brushProperty name="height" value="0.035" units="cm"/>
      <inkml:brushProperty name="color" value="#FFC114"/>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2f2c49db65_3_24: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2f2c49db65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2f2c49db65_3_15: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2f2c49db65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86475"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18986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2f2c49db65_3_28: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2f2c49db65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2f2c49db65_3_33: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2f2c49db65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2f2c49db65_3_38: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2f2c49db65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2f2c49db65_3_89: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2f2c49db65_3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4: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2f2c49db65_1_1: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2f2c49db6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2f2c49db65_1_6: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2f2c49db6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2f2c49db65_3_81: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2f2c49db65_3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4: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2f2c49db65_1_11: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2f2c49db65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2f2c49db65_3_0: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2f2c49db6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2f2c49db65_3_7: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2f2c49db65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2f2c49db65_3_19: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f2c49db65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customXml" Target="../ink/ink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2310325" y="152400"/>
            <a:ext cx="3520500" cy="57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50" i="0" u="none" strike="noStrike" cap="none">
                <a:solidFill>
                  <a:schemeClr val="dk1"/>
                </a:solidFill>
                <a:latin typeface="Times New Roman" panose="02020603050405020304" pitchFamily="18" charset="0"/>
                <a:ea typeface="Roboto Medium"/>
                <a:cs typeface="Times New Roman" panose="02020603050405020304" pitchFamily="18" charset="0"/>
                <a:sym typeface="Roboto Medium"/>
              </a:rPr>
              <a:t>BACHELOR OF TECHNOLOGY</a:t>
            </a:r>
            <a:endParaRPr>
              <a:latin typeface="Times New Roman" panose="02020603050405020304" pitchFamily="18" charset="0"/>
              <a:ea typeface="Roboto Medium"/>
              <a:cs typeface="Times New Roman" panose="02020603050405020304" pitchFamily="18" charset="0"/>
              <a:sym typeface="Roboto Medium"/>
            </a:endParaRPr>
          </a:p>
          <a:p>
            <a:pPr marL="0" marR="0" lvl="0" indent="0" algn="ctr" rtl="0">
              <a:spcBef>
                <a:spcPts val="0"/>
              </a:spcBef>
              <a:spcAft>
                <a:spcPts val="0"/>
              </a:spcAft>
              <a:buNone/>
            </a:pPr>
            <a:r>
              <a:rPr lang="en-US" sz="1050" i="0" u="none" strike="noStrike" cap="none">
                <a:solidFill>
                  <a:schemeClr val="dk1"/>
                </a:solidFill>
                <a:latin typeface="Times New Roman" panose="02020603050405020304" pitchFamily="18" charset="0"/>
                <a:ea typeface="Roboto Medium"/>
                <a:cs typeface="Times New Roman" panose="02020603050405020304" pitchFamily="18" charset="0"/>
                <a:sym typeface="Roboto Medium"/>
              </a:rPr>
              <a:t>IN</a:t>
            </a:r>
            <a:endParaRPr>
              <a:latin typeface="Times New Roman" panose="02020603050405020304" pitchFamily="18" charset="0"/>
              <a:ea typeface="Roboto Medium"/>
              <a:cs typeface="Times New Roman" panose="02020603050405020304" pitchFamily="18" charset="0"/>
              <a:sym typeface="Roboto Medium"/>
            </a:endParaRPr>
          </a:p>
          <a:p>
            <a:pPr marL="0" marR="0" lvl="0" indent="0" algn="ctr" rtl="0">
              <a:spcBef>
                <a:spcPts val="0"/>
              </a:spcBef>
              <a:spcAft>
                <a:spcPts val="0"/>
              </a:spcAft>
              <a:buNone/>
            </a:pPr>
            <a:r>
              <a:rPr lang="en-US" sz="1050" i="0" u="none" strike="noStrike" cap="none">
                <a:solidFill>
                  <a:schemeClr val="dk1"/>
                </a:solidFill>
                <a:latin typeface="Times New Roman" panose="02020603050405020304" pitchFamily="18" charset="0"/>
                <a:ea typeface="Roboto Medium"/>
                <a:cs typeface="Times New Roman" panose="02020603050405020304" pitchFamily="18" charset="0"/>
                <a:sym typeface="Roboto Medium"/>
              </a:rPr>
              <a:t>ELECTRONICS AND COMMUNICATION ENGINEERING</a:t>
            </a:r>
            <a:endParaRPr>
              <a:latin typeface="Times New Roman" panose="02020603050405020304" pitchFamily="18" charset="0"/>
              <a:ea typeface="Roboto Medium"/>
              <a:cs typeface="Times New Roman" panose="02020603050405020304" pitchFamily="18" charset="0"/>
              <a:sym typeface="Roboto Medium"/>
            </a:endParaRPr>
          </a:p>
        </p:txBody>
      </p:sp>
      <p:sp>
        <p:nvSpPr>
          <p:cNvPr id="85" name="Google Shape;85;p13"/>
          <p:cNvSpPr/>
          <p:nvPr/>
        </p:nvSpPr>
        <p:spPr>
          <a:xfrm>
            <a:off x="2220900" y="2292475"/>
            <a:ext cx="3673500" cy="10746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1000" i="0" u="none" strike="noStrike" cap="none" dirty="0">
                <a:solidFill>
                  <a:schemeClr val="dk1"/>
                </a:solidFill>
                <a:latin typeface="Times New Roman" panose="02020603050405020304" pitchFamily="18" charset="0"/>
                <a:ea typeface="Roboto Medium"/>
                <a:cs typeface="Times New Roman" panose="02020603050405020304" pitchFamily="18" charset="0"/>
                <a:sym typeface="Roboto Medium"/>
              </a:rPr>
              <a:t>BONAM VENKATA CHALAMAYYA ENGINEERING COLLEGE</a:t>
            </a:r>
            <a:endParaRPr lang="en-US" sz="1000" dirty="0">
              <a:solidFill>
                <a:schemeClr val="dk1"/>
              </a:solidFill>
              <a:latin typeface="Times New Roman" panose="02020603050405020304" pitchFamily="18" charset="0"/>
              <a:ea typeface="Roboto Medium"/>
              <a:cs typeface="Times New Roman" panose="02020603050405020304" pitchFamily="18" charset="0"/>
            </a:endParaRPr>
          </a:p>
          <a:p>
            <a:pPr marL="0" marR="0" lvl="0" indent="0" algn="ctr" rtl="0">
              <a:lnSpc>
                <a:spcPct val="150000"/>
              </a:lnSpc>
              <a:spcBef>
                <a:spcPts val="0"/>
              </a:spcBef>
              <a:spcAft>
                <a:spcPts val="0"/>
              </a:spcAft>
              <a:buNone/>
            </a:pPr>
            <a:r>
              <a:rPr lang="en-US" sz="1000" i="0" u="none" strike="noStrike" cap="none" dirty="0">
                <a:solidFill>
                  <a:schemeClr val="dk1"/>
                </a:solidFill>
                <a:latin typeface="Times New Roman" panose="02020603050405020304" pitchFamily="18" charset="0"/>
                <a:ea typeface="Roboto Medium"/>
                <a:cs typeface="Times New Roman" panose="02020603050405020304" pitchFamily="18" charset="0"/>
                <a:sym typeface="Roboto Medium"/>
              </a:rPr>
              <a:t>ODALAREVU-533210</a:t>
            </a:r>
            <a:endParaRPr sz="1000" dirty="0">
              <a:solidFill>
                <a:schemeClr val="dk1"/>
              </a:solidFill>
              <a:latin typeface="Times New Roman" panose="02020603050405020304" pitchFamily="18" charset="0"/>
              <a:ea typeface="Roboto Medium"/>
              <a:cs typeface="Times New Roman" panose="02020603050405020304" pitchFamily="18" charset="0"/>
            </a:endParaRPr>
          </a:p>
          <a:p>
            <a:pPr marL="0" marR="0" lvl="0" indent="0" algn="ctr" rtl="0">
              <a:lnSpc>
                <a:spcPct val="150000"/>
              </a:lnSpc>
              <a:spcBef>
                <a:spcPts val="0"/>
              </a:spcBef>
              <a:spcAft>
                <a:spcPts val="0"/>
              </a:spcAft>
              <a:buNone/>
            </a:pPr>
            <a:r>
              <a:rPr lang="en-US" sz="1000" i="0" u="none" strike="noStrike" cap="none" dirty="0">
                <a:solidFill>
                  <a:schemeClr val="dk1"/>
                </a:solidFill>
                <a:latin typeface="Times New Roman" panose="02020603050405020304" pitchFamily="18" charset="0"/>
                <a:ea typeface="Roboto Medium"/>
                <a:cs typeface="Times New Roman" panose="02020603050405020304" pitchFamily="18" charset="0"/>
                <a:sym typeface="Roboto Medium"/>
              </a:rPr>
              <a:t>2021-2025</a:t>
            </a:r>
            <a:endParaRPr sz="1000" dirty="0">
              <a:solidFill>
                <a:schemeClr val="dk1"/>
              </a:solidFill>
              <a:latin typeface="Times New Roman" panose="02020603050405020304" pitchFamily="18" charset="0"/>
              <a:ea typeface="Roboto Medium"/>
              <a:cs typeface="Times New Roman" panose="02020603050405020304" pitchFamily="18" charset="0"/>
              <a:sym typeface="Roboto Medium"/>
            </a:endParaRPr>
          </a:p>
        </p:txBody>
      </p:sp>
      <p:sp>
        <p:nvSpPr>
          <p:cNvPr id="86" name="Google Shape;86;p13"/>
          <p:cNvSpPr/>
          <p:nvPr/>
        </p:nvSpPr>
        <p:spPr>
          <a:xfrm>
            <a:off x="266250" y="3242100"/>
            <a:ext cx="2858700" cy="977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i="0" u="sng" strike="noStrike" cap="none" dirty="0">
                <a:solidFill>
                  <a:srgbClr val="FF0000"/>
                </a:solidFill>
                <a:latin typeface="Times New Roman" panose="02020603050405020304" pitchFamily="18" charset="0"/>
                <a:ea typeface="Calibri"/>
                <a:cs typeface="Times New Roman" panose="02020603050405020304" pitchFamily="18" charset="0"/>
                <a:sym typeface="Calibri"/>
              </a:rPr>
              <a:t>Under the Este</a:t>
            </a:r>
            <a:r>
              <a:rPr lang="en-US" b="1" u="sng" dirty="0">
                <a:solidFill>
                  <a:srgbClr val="FF0000"/>
                </a:solidFill>
                <a:latin typeface="Times New Roman" panose="02020603050405020304" pitchFamily="18" charset="0"/>
                <a:ea typeface="Calibri"/>
                <a:cs typeface="Times New Roman" panose="02020603050405020304" pitchFamily="18" charset="0"/>
                <a:sym typeface="Calibri"/>
              </a:rPr>
              <a:t>e</a:t>
            </a:r>
            <a:r>
              <a:rPr lang="en-US" b="1" i="0" u="sng" strike="noStrike" cap="none" dirty="0">
                <a:solidFill>
                  <a:srgbClr val="FF0000"/>
                </a:solidFill>
                <a:latin typeface="Times New Roman" panose="02020603050405020304" pitchFamily="18" charset="0"/>
                <a:ea typeface="Calibri"/>
                <a:cs typeface="Times New Roman" panose="02020603050405020304" pitchFamily="18" charset="0"/>
                <a:sym typeface="Calibri"/>
              </a:rPr>
              <a:t>med Guidance of</a:t>
            </a:r>
            <a:endParaRPr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200" b="0" cap="none" dirty="0">
                <a:solidFill>
                  <a:schemeClr val="dk1"/>
                </a:solidFill>
                <a:latin typeface="Times New Roman" panose="02020603050405020304" pitchFamily="18" charset="0"/>
                <a:ea typeface="Calibri"/>
                <a:cs typeface="Times New Roman" panose="02020603050405020304" pitchFamily="18" charset="0"/>
                <a:sym typeface="Calibri"/>
              </a:rPr>
              <a:t>Mrs. K. Swathi </a:t>
            </a:r>
            <a:r>
              <a:rPr lang="en-US" sz="800" b="0" cap="none" dirty="0">
                <a:solidFill>
                  <a:schemeClr val="dk1"/>
                </a:solidFill>
                <a:latin typeface="Times New Roman" panose="02020603050405020304" pitchFamily="18" charset="0"/>
                <a:ea typeface="Calibri"/>
                <a:cs typeface="Times New Roman" panose="02020603050405020304" pitchFamily="18" charset="0"/>
                <a:sym typeface="Calibri"/>
              </a:rPr>
              <a:t>M.TECH</a:t>
            </a:r>
            <a:endParaRPr sz="8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Assistant Professor</a:t>
            </a:r>
            <a:endParaRPr sz="12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200" b="0" cap="none" dirty="0">
                <a:solidFill>
                  <a:schemeClr val="dk1"/>
                </a:solidFill>
                <a:latin typeface="Times New Roman" panose="02020603050405020304" pitchFamily="18" charset="0"/>
                <a:ea typeface="Calibri"/>
                <a:cs typeface="Times New Roman" panose="02020603050405020304" pitchFamily="18" charset="0"/>
                <a:sym typeface="Calibri"/>
              </a:rPr>
              <a:t>ECE Department</a:t>
            </a:r>
            <a:endParaRPr sz="1200" dirty="0">
              <a:latin typeface="Times New Roman" panose="02020603050405020304" pitchFamily="18" charset="0"/>
              <a:cs typeface="Times New Roman" panose="02020603050405020304" pitchFamily="18" charset="0"/>
            </a:endParaRPr>
          </a:p>
        </p:txBody>
      </p:sp>
      <p:sp>
        <p:nvSpPr>
          <p:cNvPr id="87" name="Google Shape;87;p13"/>
          <p:cNvSpPr/>
          <p:nvPr/>
        </p:nvSpPr>
        <p:spPr>
          <a:xfrm>
            <a:off x="4491949" y="3242100"/>
            <a:ext cx="3458401" cy="117765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u="sng" cap="none" dirty="0">
                <a:solidFill>
                  <a:srgbClr val="538CD5"/>
                </a:solidFill>
                <a:latin typeface="Times New Roman" panose="02020603050405020304" pitchFamily="18" charset="0"/>
                <a:ea typeface="Calibri"/>
                <a:cs typeface="Times New Roman" panose="02020603050405020304" pitchFamily="18" charset="0"/>
                <a:sym typeface="Calibri"/>
              </a:rPr>
              <a:t>Presenting by</a:t>
            </a:r>
            <a:endParaRPr b="1" dirty="0">
              <a:latin typeface="Times New Roman" panose="02020603050405020304" pitchFamily="18" charset="0"/>
              <a:cs typeface="Times New Roman" panose="02020603050405020304" pitchFamily="18" charset="0"/>
            </a:endParaRPr>
          </a:p>
          <a:p>
            <a:pPr marR="0" lvl="0" algn="l" rtl="0">
              <a:spcBef>
                <a:spcPts val="0"/>
              </a:spcBef>
              <a:spcAft>
                <a:spcPts val="0"/>
              </a:spcAft>
            </a:pPr>
            <a:r>
              <a:rPr lang="en-US" sz="1200" dirty="0" err="1">
                <a:solidFill>
                  <a:schemeClr val="dk1"/>
                </a:solidFill>
                <a:latin typeface="Times New Roman" panose="02020603050405020304" pitchFamily="18" charset="0"/>
                <a:ea typeface="Calibri"/>
                <a:cs typeface="Times New Roman" panose="02020603050405020304" pitchFamily="18" charset="0"/>
                <a:sym typeface="Calibri"/>
              </a:rPr>
              <a:t>A.Durga</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 Lakshmana Prasad(21221A0411) </a:t>
            </a:r>
            <a:endParaRPr sz="1200" dirty="0">
              <a:solidFill>
                <a:schemeClr val="dk1"/>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200" dirty="0" err="1">
                <a:solidFill>
                  <a:schemeClr val="dk1"/>
                </a:solidFill>
                <a:latin typeface="Times New Roman" panose="02020603050405020304" pitchFamily="18" charset="0"/>
                <a:ea typeface="Calibri"/>
                <a:cs typeface="Times New Roman" panose="02020603050405020304" pitchFamily="18" charset="0"/>
                <a:sym typeface="Calibri"/>
              </a:rPr>
              <a:t>CH.Pavani</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 Swarna Satya(21221A0436) </a:t>
            </a:r>
            <a:endParaRPr sz="1200" dirty="0">
              <a:solidFill>
                <a:schemeClr val="dk1"/>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200" dirty="0" err="1">
                <a:solidFill>
                  <a:schemeClr val="dk1"/>
                </a:solidFill>
                <a:latin typeface="Times New Roman" panose="02020603050405020304" pitchFamily="18" charset="0"/>
                <a:ea typeface="Calibri"/>
                <a:cs typeface="Times New Roman" panose="02020603050405020304" pitchFamily="18" charset="0"/>
                <a:sym typeface="Calibri"/>
              </a:rPr>
              <a:t>CH.Venkata</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 Vijaya Naga Padmini(21221A0432) </a:t>
            </a:r>
            <a:endParaRPr sz="1200" dirty="0">
              <a:solidFill>
                <a:schemeClr val="dk1"/>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200" dirty="0" err="1">
                <a:solidFill>
                  <a:schemeClr val="dk1"/>
                </a:solidFill>
                <a:latin typeface="Times New Roman" panose="02020603050405020304" pitchFamily="18" charset="0"/>
                <a:ea typeface="Calibri"/>
                <a:cs typeface="Times New Roman" panose="02020603050405020304" pitchFamily="18" charset="0"/>
                <a:sym typeface="Calibri"/>
              </a:rPr>
              <a:t>B.Vamsi</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(21221A0418)</a:t>
            </a:r>
            <a:endParaRPr sz="1200" dirty="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88" name="Google Shape;88;p13"/>
          <p:cNvPicPr preferRelativeResize="0"/>
          <p:nvPr/>
        </p:nvPicPr>
        <p:blipFill rotWithShape="1">
          <a:blip r:embed="rId3">
            <a:alphaModFix/>
          </a:blip>
          <a:srcRect l="6980" t="9531" r="13698" b="8862"/>
          <a:stretch/>
        </p:blipFill>
        <p:spPr>
          <a:xfrm>
            <a:off x="3221450" y="680925"/>
            <a:ext cx="1672400" cy="1611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p:nvPr/>
        </p:nvSpPr>
        <p:spPr>
          <a:xfrm>
            <a:off x="322175" y="335960"/>
            <a:ext cx="2419800" cy="5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dirty="0">
                <a:solidFill>
                  <a:schemeClr val="dk1"/>
                </a:solidFill>
                <a:latin typeface="Times New Roman" panose="02020603050405020304" pitchFamily="18" charset="0"/>
                <a:ea typeface="Roboto Medium"/>
                <a:cs typeface="Times New Roman" panose="02020603050405020304" pitchFamily="18" charset="0"/>
                <a:sym typeface="Roboto Medium"/>
              </a:rPr>
              <a:t>Software Used :</a:t>
            </a:r>
            <a:endParaRPr lang="en-US" sz="1600" b="1" u="sng" dirty="0">
              <a:solidFill>
                <a:schemeClr val="dk1"/>
              </a:solidFill>
              <a:latin typeface="Times New Roman" panose="02020603050405020304" pitchFamily="18" charset="0"/>
              <a:ea typeface="Roboto Medium"/>
              <a:cs typeface="Times New Roman" panose="02020603050405020304" pitchFamily="18" charset="0"/>
            </a:endParaRPr>
          </a:p>
        </p:txBody>
      </p:sp>
      <p:sp>
        <p:nvSpPr>
          <p:cNvPr id="141" name="Google Shape;141;p20"/>
          <p:cNvSpPr txBox="1"/>
          <p:nvPr/>
        </p:nvSpPr>
        <p:spPr>
          <a:xfrm>
            <a:off x="546357" y="2456008"/>
            <a:ext cx="1348003"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ea typeface="Roboto"/>
                <a:cs typeface="Times New Roman" panose="02020603050405020304" pitchFamily="18" charset="0"/>
                <a:sym typeface="Roboto"/>
              </a:rPr>
              <a:t>Raspbian Pi OS</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142" name="Google Shape;142;p20"/>
          <p:cNvSpPr txBox="1"/>
          <p:nvPr/>
        </p:nvSpPr>
        <p:spPr>
          <a:xfrm>
            <a:off x="2316991" y="2528359"/>
            <a:ext cx="1473291"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ea typeface="Roboto"/>
                <a:cs typeface="Times New Roman" panose="02020603050405020304" pitchFamily="18" charset="0"/>
                <a:sym typeface="Roboto"/>
              </a:rPr>
              <a:t>Python Language</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143" name="Google Shape;143;p20"/>
          <p:cNvSpPr txBox="1"/>
          <p:nvPr/>
        </p:nvSpPr>
        <p:spPr>
          <a:xfrm>
            <a:off x="6172143" y="2568363"/>
            <a:ext cx="1473291"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ea typeface="Roboto"/>
                <a:cs typeface="Times New Roman" panose="02020603050405020304" pitchFamily="18" charset="0"/>
                <a:sym typeface="Roboto"/>
              </a:rPr>
              <a:t>YOLO AI model</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144" name="Google Shape;144;p20" descr="File:Raspberry Pi OS Logo.png - Wikipedia"/>
          <p:cNvPicPr preferRelativeResize="0"/>
          <p:nvPr/>
        </p:nvPicPr>
        <p:blipFill>
          <a:blip r:embed="rId3">
            <a:alphaModFix/>
          </a:blip>
          <a:stretch>
            <a:fillRect/>
          </a:stretch>
        </p:blipFill>
        <p:spPr>
          <a:xfrm>
            <a:off x="224420" y="1730276"/>
            <a:ext cx="1991876" cy="595800"/>
          </a:xfrm>
          <a:prstGeom prst="rect">
            <a:avLst/>
          </a:prstGeom>
          <a:noFill/>
          <a:ln>
            <a:noFill/>
          </a:ln>
        </p:spPr>
      </p:pic>
      <p:pic>
        <p:nvPicPr>
          <p:cNvPr id="145" name="Google Shape;145;p20" descr="File:Python-logo.png - Wikimedia Commons"/>
          <p:cNvPicPr preferRelativeResize="0"/>
          <p:nvPr/>
        </p:nvPicPr>
        <p:blipFill>
          <a:blip r:embed="rId4">
            <a:alphaModFix/>
          </a:blip>
          <a:stretch>
            <a:fillRect/>
          </a:stretch>
        </p:blipFill>
        <p:spPr>
          <a:xfrm>
            <a:off x="2514119" y="1602817"/>
            <a:ext cx="916175" cy="965547"/>
          </a:xfrm>
          <a:prstGeom prst="rect">
            <a:avLst/>
          </a:prstGeom>
          <a:noFill/>
          <a:ln>
            <a:noFill/>
          </a:ln>
        </p:spPr>
      </p:pic>
      <p:pic>
        <p:nvPicPr>
          <p:cNvPr id="146" name="Google Shape;146;p20"/>
          <p:cNvPicPr preferRelativeResize="0"/>
          <p:nvPr/>
        </p:nvPicPr>
        <p:blipFill>
          <a:blip r:embed="rId5">
            <a:alphaModFix/>
          </a:blip>
          <a:stretch>
            <a:fillRect/>
          </a:stretch>
        </p:blipFill>
        <p:spPr>
          <a:xfrm>
            <a:off x="5812155" y="1445894"/>
            <a:ext cx="1930531" cy="1122469"/>
          </a:xfrm>
          <a:prstGeom prst="rect">
            <a:avLst/>
          </a:prstGeom>
          <a:noFill/>
          <a:ln>
            <a:noFill/>
          </a:ln>
        </p:spPr>
      </p:pic>
      <p:pic>
        <p:nvPicPr>
          <p:cNvPr id="5" name="Picture 4">
            <a:extLst>
              <a:ext uri="{FF2B5EF4-FFF2-40B4-BE49-F238E27FC236}">
                <a16:creationId xmlns:a16="http://schemas.microsoft.com/office/drawing/2014/main" id="{13FA4981-9972-0D0A-2348-6E5BE00AA770}"/>
              </a:ext>
            </a:extLst>
          </p:cNvPr>
          <p:cNvPicPr>
            <a:picLocks noChangeAspect="1"/>
          </p:cNvPicPr>
          <p:nvPr/>
        </p:nvPicPr>
        <p:blipFill>
          <a:blip r:embed="rId6"/>
          <a:srcRect/>
          <a:stretch/>
        </p:blipFill>
        <p:spPr>
          <a:xfrm>
            <a:off x="3953957" y="1676481"/>
            <a:ext cx="1358795" cy="765216"/>
          </a:xfrm>
          <a:prstGeom prst="rect">
            <a:avLst/>
          </a:prstGeom>
        </p:spPr>
      </p:pic>
      <p:sp>
        <p:nvSpPr>
          <p:cNvPr id="8" name="Google Shape;142;p20">
            <a:extLst>
              <a:ext uri="{FF2B5EF4-FFF2-40B4-BE49-F238E27FC236}">
                <a16:creationId xmlns:a16="http://schemas.microsoft.com/office/drawing/2014/main" id="{B27FE81D-7E86-F0F5-4497-7786D02E6080}"/>
              </a:ext>
            </a:extLst>
          </p:cNvPr>
          <p:cNvSpPr txBox="1"/>
          <p:nvPr/>
        </p:nvSpPr>
        <p:spPr>
          <a:xfrm>
            <a:off x="4003136" y="2528359"/>
            <a:ext cx="1473291"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ea typeface="Roboto"/>
                <a:cs typeface="Times New Roman" panose="02020603050405020304" pitchFamily="18" charset="0"/>
                <a:sym typeface="Roboto"/>
              </a:rPr>
              <a:t>VS Code IDE</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p:nvPr/>
        </p:nvSpPr>
        <p:spPr>
          <a:xfrm>
            <a:off x="182400" y="170225"/>
            <a:ext cx="2346900" cy="5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dirty="0">
                <a:solidFill>
                  <a:schemeClr val="dk1"/>
                </a:solidFill>
                <a:latin typeface="Times New Roman" panose="02020603050405020304" pitchFamily="18" charset="0"/>
                <a:ea typeface="Roboto Medium"/>
                <a:cs typeface="Times New Roman" panose="02020603050405020304" pitchFamily="18" charset="0"/>
                <a:sym typeface="Roboto Medium"/>
              </a:rPr>
              <a:t>BLOCK DIAGRAM:</a:t>
            </a:r>
            <a:endParaRPr lang="en-US" sz="1600" b="1" u="sng" dirty="0">
              <a:solidFill>
                <a:schemeClr val="dk1"/>
              </a:solidFill>
              <a:latin typeface="Times New Roman" panose="02020603050405020304" pitchFamily="18" charset="0"/>
              <a:ea typeface="Roboto Medium"/>
              <a:cs typeface="Times New Roman" panose="02020603050405020304" pitchFamily="18" charset="0"/>
            </a:endParaRPr>
          </a:p>
        </p:txBody>
      </p:sp>
      <p:pic>
        <p:nvPicPr>
          <p:cNvPr id="158" name="Google Shape;158;p22"/>
          <p:cNvPicPr preferRelativeResize="0"/>
          <p:nvPr/>
        </p:nvPicPr>
        <p:blipFill>
          <a:blip r:embed="rId3"/>
          <a:srcRect t="9437"/>
          <a:stretch/>
        </p:blipFill>
        <p:spPr>
          <a:xfrm>
            <a:off x="2193453" y="0"/>
            <a:ext cx="3083364" cy="38886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p:nvPr/>
        </p:nvSpPr>
        <p:spPr>
          <a:xfrm>
            <a:off x="182400" y="170225"/>
            <a:ext cx="2371200" cy="5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dirty="0">
                <a:solidFill>
                  <a:schemeClr val="dk1"/>
                </a:solidFill>
                <a:latin typeface="Times New Roman" panose="02020603050405020304" pitchFamily="18" charset="0"/>
                <a:ea typeface="Roboto Medium"/>
                <a:cs typeface="Times New Roman" panose="02020603050405020304" pitchFamily="18" charset="0"/>
                <a:sym typeface="Roboto Medium"/>
              </a:rPr>
              <a:t>CIRCUIT DIAGRAM:</a:t>
            </a:r>
            <a:endParaRPr lang="en-US" sz="1600" b="1" u="sng" dirty="0">
              <a:solidFill>
                <a:schemeClr val="dk1"/>
              </a:solidFill>
              <a:latin typeface="Times New Roman" panose="02020603050405020304" pitchFamily="18" charset="0"/>
              <a:ea typeface="Roboto Medium"/>
              <a:cs typeface="Times New Roman" panose="02020603050405020304" pitchFamily="18" charset="0"/>
            </a:endParaRPr>
          </a:p>
        </p:txBody>
      </p:sp>
      <p:pic>
        <p:nvPicPr>
          <p:cNvPr id="2" name="Picture 1" descr="A circuit diagram of a computer&#10;&#10;AI-generated content may be incorrect.">
            <a:extLst>
              <a:ext uri="{FF2B5EF4-FFF2-40B4-BE49-F238E27FC236}">
                <a16:creationId xmlns:a16="http://schemas.microsoft.com/office/drawing/2014/main" id="{E4D1B7DF-E898-C2FF-85E6-469E8DDC002B}"/>
              </a:ext>
            </a:extLst>
          </p:cNvPr>
          <p:cNvPicPr>
            <a:picLocks noChangeAspect="1"/>
          </p:cNvPicPr>
          <p:nvPr/>
        </p:nvPicPr>
        <p:blipFill>
          <a:blip r:embed="rId3"/>
          <a:srcRect l="393" t="10500" r="1572" b="4750"/>
          <a:stretch/>
        </p:blipFill>
        <p:spPr>
          <a:xfrm>
            <a:off x="1177290" y="749410"/>
            <a:ext cx="5474970" cy="3762225"/>
          </a:xfrm>
          <a:prstGeom prst="rect">
            <a:avLst/>
          </a:prstGeom>
        </p:spPr>
      </p:pic>
      <p:sp>
        <p:nvSpPr>
          <p:cNvPr id="3" name="TextBox 2">
            <a:extLst>
              <a:ext uri="{FF2B5EF4-FFF2-40B4-BE49-F238E27FC236}">
                <a16:creationId xmlns:a16="http://schemas.microsoft.com/office/drawing/2014/main" id="{822B56C4-9628-1E36-9F2D-DDEBC550A6A4}"/>
              </a:ext>
            </a:extLst>
          </p:cNvPr>
          <p:cNvSpPr txBox="1"/>
          <p:nvPr/>
        </p:nvSpPr>
        <p:spPr>
          <a:xfrm>
            <a:off x="1548765" y="3143135"/>
            <a:ext cx="885825" cy="307777"/>
          </a:xfrm>
          <a:prstGeom prst="rect">
            <a:avLst/>
          </a:prstGeom>
          <a:noFill/>
        </p:spPr>
        <p:txBody>
          <a:bodyPr wrap="square" rtlCol="0">
            <a:spAutoFit/>
          </a:bodyPr>
          <a:lstStyle/>
          <a:p>
            <a:r>
              <a:rPr lang="en-IN" sz="1000" dirty="0">
                <a:latin typeface="Times New Roman" panose="02020603050405020304" pitchFamily="18" charset="0"/>
                <a:cs typeface="Times New Roman" panose="02020603050405020304" pitchFamily="18" charset="0"/>
              </a:rPr>
              <a:t>Raspberry</a:t>
            </a:r>
            <a:r>
              <a:rPr lang="en-IN" dirty="0"/>
              <a:t> </a:t>
            </a:r>
            <a:r>
              <a:rPr lang="en-IN" sz="1000" dirty="0">
                <a:latin typeface="Times New Roman" panose="02020603050405020304" pitchFamily="18" charset="0"/>
                <a:cs typeface="Times New Roman" panose="02020603050405020304" pitchFamily="18" charset="0"/>
              </a:rPr>
              <a:t>Pi</a:t>
            </a:r>
          </a:p>
        </p:txBody>
      </p:sp>
      <p:sp>
        <p:nvSpPr>
          <p:cNvPr id="4" name="TextBox 3">
            <a:extLst>
              <a:ext uri="{FF2B5EF4-FFF2-40B4-BE49-F238E27FC236}">
                <a16:creationId xmlns:a16="http://schemas.microsoft.com/office/drawing/2014/main" id="{12934563-50FB-EA70-F811-7609BE8D53FA}"/>
              </a:ext>
            </a:extLst>
          </p:cNvPr>
          <p:cNvSpPr txBox="1"/>
          <p:nvPr/>
        </p:nvSpPr>
        <p:spPr>
          <a:xfrm>
            <a:off x="5221605" y="1718195"/>
            <a:ext cx="885825" cy="246221"/>
          </a:xfrm>
          <a:prstGeom prst="rect">
            <a:avLst/>
          </a:prstGeom>
          <a:noFill/>
        </p:spPr>
        <p:txBody>
          <a:bodyPr wrap="square" rtlCol="0">
            <a:spAutoFit/>
          </a:bodyPr>
          <a:lstStyle/>
          <a:p>
            <a:r>
              <a:rPr lang="en-IN" sz="1000" dirty="0">
                <a:latin typeface="Times New Roman" panose="02020603050405020304" pitchFamily="18" charset="0"/>
                <a:cs typeface="Times New Roman" panose="02020603050405020304" pitchFamily="18" charset="0"/>
              </a:rPr>
              <a:t>Cameras</a:t>
            </a:r>
          </a:p>
        </p:txBody>
      </p:sp>
      <p:sp>
        <p:nvSpPr>
          <p:cNvPr id="6" name="TextBox 5">
            <a:extLst>
              <a:ext uri="{FF2B5EF4-FFF2-40B4-BE49-F238E27FC236}">
                <a16:creationId xmlns:a16="http://schemas.microsoft.com/office/drawing/2014/main" id="{859D9325-2A82-8ABC-BAB8-D255EC7536C1}"/>
              </a:ext>
            </a:extLst>
          </p:cNvPr>
          <p:cNvSpPr txBox="1"/>
          <p:nvPr/>
        </p:nvSpPr>
        <p:spPr>
          <a:xfrm>
            <a:off x="6206490" y="3125869"/>
            <a:ext cx="885825" cy="246221"/>
          </a:xfrm>
          <a:prstGeom prst="rect">
            <a:avLst/>
          </a:prstGeom>
          <a:noFill/>
        </p:spPr>
        <p:txBody>
          <a:bodyPr wrap="square" rtlCol="0">
            <a:spAutoFit/>
          </a:bodyPr>
          <a:lstStyle/>
          <a:p>
            <a:r>
              <a:rPr lang="en-IN" sz="1000" dirty="0">
                <a:latin typeface="Times New Roman" panose="02020603050405020304" pitchFamily="18" charset="0"/>
                <a:cs typeface="Times New Roman" panose="02020603050405020304" pitchFamily="18" charset="0"/>
              </a:rPr>
              <a:t>Resistors</a:t>
            </a:r>
          </a:p>
        </p:txBody>
      </p:sp>
      <p:sp>
        <p:nvSpPr>
          <p:cNvPr id="7" name="TextBox 6">
            <a:extLst>
              <a:ext uri="{FF2B5EF4-FFF2-40B4-BE49-F238E27FC236}">
                <a16:creationId xmlns:a16="http://schemas.microsoft.com/office/drawing/2014/main" id="{B8FC40A3-5878-3F5C-31D7-8D70A8119C9F}"/>
              </a:ext>
            </a:extLst>
          </p:cNvPr>
          <p:cNvSpPr txBox="1"/>
          <p:nvPr/>
        </p:nvSpPr>
        <p:spPr>
          <a:xfrm>
            <a:off x="6472237" y="2118245"/>
            <a:ext cx="1037273" cy="246221"/>
          </a:xfrm>
          <a:prstGeom prst="rect">
            <a:avLst/>
          </a:prstGeom>
          <a:noFill/>
        </p:spPr>
        <p:txBody>
          <a:bodyPr wrap="square" rtlCol="0">
            <a:spAutoFit/>
          </a:bodyPr>
          <a:lstStyle/>
          <a:p>
            <a:r>
              <a:rPr lang="en-IN" sz="1000" dirty="0">
                <a:latin typeface="Times New Roman" panose="02020603050405020304" pitchFamily="18" charset="0"/>
                <a:cs typeface="Times New Roman" panose="02020603050405020304" pitchFamily="18" charset="0"/>
              </a:rPr>
              <a:t>LEDs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p:nvPr/>
        </p:nvSpPr>
        <p:spPr>
          <a:xfrm>
            <a:off x="182400" y="164510"/>
            <a:ext cx="1909200" cy="5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dirty="0">
                <a:solidFill>
                  <a:schemeClr val="dk1"/>
                </a:solidFill>
                <a:latin typeface="Times New Roman" panose="02020603050405020304" pitchFamily="18" charset="0"/>
                <a:ea typeface="Roboto Medium"/>
                <a:cs typeface="Times New Roman" panose="02020603050405020304" pitchFamily="18" charset="0"/>
                <a:sym typeface="Roboto Medium"/>
              </a:rPr>
              <a:t>FLOW CHART:</a:t>
            </a:r>
            <a:endParaRPr lang="en-US" sz="1600" b="1" u="sng" dirty="0">
              <a:solidFill>
                <a:schemeClr val="dk1"/>
              </a:solidFill>
              <a:latin typeface="Times New Roman" panose="02020603050405020304" pitchFamily="18" charset="0"/>
              <a:ea typeface="Roboto Medium"/>
              <a:cs typeface="Times New Roman" panose="02020603050405020304" pitchFamily="18" charset="0"/>
            </a:endParaRPr>
          </a:p>
        </p:txBody>
      </p:sp>
      <p:pic>
        <p:nvPicPr>
          <p:cNvPr id="152" name="Google Shape;152;p21"/>
          <p:cNvPicPr preferRelativeResize="0"/>
          <p:nvPr/>
        </p:nvPicPr>
        <p:blipFill>
          <a:blip r:embed="rId3">
            <a:alphaModFix/>
          </a:blip>
          <a:stretch>
            <a:fillRect/>
          </a:stretch>
        </p:blipFill>
        <p:spPr>
          <a:xfrm>
            <a:off x="2244000" y="152400"/>
            <a:ext cx="4230914" cy="426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621CD-275E-9659-B027-205B2403C70D}"/>
              </a:ext>
            </a:extLst>
          </p:cNvPr>
          <p:cNvSpPr txBox="1"/>
          <p:nvPr/>
        </p:nvSpPr>
        <p:spPr>
          <a:xfrm>
            <a:off x="131445" y="203954"/>
            <a:ext cx="2863215" cy="338554"/>
          </a:xfrm>
          <a:prstGeom prst="rect">
            <a:avLst/>
          </a:prstGeom>
          <a:noFill/>
        </p:spPr>
        <p:txBody>
          <a:bodyPr wrap="square" rtlCol="0">
            <a:spAutoFit/>
          </a:bodyPr>
          <a:lstStyle/>
          <a:p>
            <a:pPr marL="0" lvl="0" indent="0" algn="l" rtl="0">
              <a:spcBef>
                <a:spcPts val="0"/>
              </a:spcBef>
              <a:spcAft>
                <a:spcPts val="0"/>
              </a:spcAft>
              <a:buNone/>
            </a:pPr>
            <a:r>
              <a:rPr lang="en-US" sz="1600" b="1" u="sng" dirty="0">
                <a:solidFill>
                  <a:schemeClr val="dk1"/>
                </a:solidFill>
                <a:latin typeface="Times New Roman" panose="02020603050405020304" pitchFamily="18" charset="0"/>
                <a:ea typeface="Roboto Medium"/>
                <a:cs typeface="Times New Roman" panose="02020603050405020304" pitchFamily="18" charset="0"/>
                <a:sym typeface="Roboto Medium"/>
              </a:rPr>
              <a:t>METHODOLOGY</a:t>
            </a:r>
            <a:r>
              <a:rPr lang="en-US" sz="1400" b="1" u="sng" dirty="0">
                <a:solidFill>
                  <a:schemeClr val="dk1"/>
                </a:solidFill>
                <a:latin typeface="Roboto Medium"/>
                <a:ea typeface="Roboto Medium"/>
                <a:cs typeface="Roboto Medium"/>
                <a:sym typeface="Roboto Medium"/>
              </a:rPr>
              <a:t> :</a:t>
            </a:r>
            <a:endParaRPr lang="en-US" sz="1400" b="1" u="sng" dirty="0">
              <a:solidFill>
                <a:schemeClr val="dk1"/>
              </a:solidFill>
              <a:latin typeface="Roboto Medium"/>
              <a:ea typeface="Roboto Medium"/>
              <a:cs typeface="Roboto Medium"/>
            </a:endParaRPr>
          </a:p>
        </p:txBody>
      </p:sp>
      <p:sp>
        <p:nvSpPr>
          <p:cNvPr id="3" name="TextBox 2">
            <a:extLst>
              <a:ext uri="{FF2B5EF4-FFF2-40B4-BE49-F238E27FC236}">
                <a16:creationId xmlns:a16="http://schemas.microsoft.com/office/drawing/2014/main" id="{C5353A17-489B-6F28-A133-91D2EEDD9666}"/>
              </a:ext>
            </a:extLst>
          </p:cNvPr>
          <p:cNvSpPr txBox="1"/>
          <p:nvPr/>
        </p:nvSpPr>
        <p:spPr>
          <a:xfrm>
            <a:off x="460366" y="463065"/>
            <a:ext cx="7606665" cy="4154984"/>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	This project integrates computer vision and embedded systems to dynamically control traffic signals based on real-time traffic density. The methodology is divided into hardware implementation, software development, and system integration.</a:t>
            </a:r>
          </a:p>
          <a:p>
            <a:endParaRPr lang="en-US" sz="1100" dirty="0">
              <a:latin typeface="Times New Roman" panose="02020603050405020304" pitchFamily="18" charset="0"/>
              <a:cs typeface="Times New Roman" panose="02020603050405020304" pitchFamily="18" charset="0"/>
            </a:endParaRPr>
          </a:p>
          <a:p>
            <a:r>
              <a:rPr lang="en-IN" sz="1100" b="1" dirty="0">
                <a:latin typeface="Times New Roman" panose="02020603050405020304" pitchFamily="18" charset="0"/>
                <a:cs typeface="Times New Roman" panose="02020603050405020304" pitchFamily="18" charset="0"/>
              </a:rPr>
              <a:t>1. Hardware Implementation</a:t>
            </a:r>
            <a:r>
              <a:rPr lang="en-US" sz="1100" b="1" dirty="0">
                <a:latin typeface="Times New Roman" panose="02020603050405020304" pitchFamily="18" charset="0"/>
                <a:cs typeface="Times New Roman" panose="02020603050405020304" pitchFamily="18" charset="0"/>
              </a:rPr>
              <a:t>:</a:t>
            </a:r>
          </a:p>
          <a:p>
            <a:pPr lvl="2"/>
            <a:r>
              <a:rPr lang="en-IN" sz="1100" dirty="0">
                <a:latin typeface="Times New Roman" panose="02020603050405020304" pitchFamily="18" charset="0"/>
                <a:cs typeface="Times New Roman" panose="02020603050405020304" pitchFamily="18" charset="0"/>
              </a:rPr>
              <a:t>    -&gt; </a:t>
            </a:r>
            <a:r>
              <a:rPr lang="en-US" sz="1100" dirty="0">
                <a:latin typeface="Times New Roman" panose="02020603050405020304" pitchFamily="18" charset="0"/>
                <a:cs typeface="Times New Roman" panose="02020603050405020304" pitchFamily="18" charset="0"/>
              </a:rPr>
              <a:t>Mount the camera at an optimal position to capture road traffic.</a:t>
            </a:r>
            <a:endParaRPr lang="en-IN" sz="1100" dirty="0">
              <a:latin typeface="Times New Roman" panose="02020603050405020304" pitchFamily="18" charset="0"/>
              <a:cs typeface="Times New Roman" panose="02020603050405020304" pitchFamily="18" charset="0"/>
            </a:endParaRPr>
          </a:p>
          <a:p>
            <a:pPr lvl="2"/>
            <a:r>
              <a:rPr lang="en-IN" sz="1100" dirty="0">
                <a:latin typeface="Times New Roman" panose="02020603050405020304" pitchFamily="18" charset="0"/>
                <a:cs typeface="Times New Roman" panose="02020603050405020304" pitchFamily="18" charset="0"/>
              </a:rPr>
              <a:t>    -&gt; </a:t>
            </a:r>
            <a:r>
              <a:rPr lang="en-US" sz="1100" dirty="0">
                <a:latin typeface="Times New Roman" panose="02020603050405020304" pitchFamily="18" charset="0"/>
                <a:cs typeface="Times New Roman" panose="02020603050405020304" pitchFamily="18" charset="0"/>
              </a:rPr>
              <a:t>Connect the Raspberry Pi 3 Model B to the camera and traffic signal LEDs.</a:t>
            </a:r>
            <a:endParaRPr lang="en-IN" sz="1100" dirty="0">
              <a:latin typeface="Times New Roman" panose="02020603050405020304" pitchFamily="18" charset="0"/>
              <a:cs typeface="Times New Roman" panose="02020603050405020304" pitchFamily="18" charset="0"/>
            </a:endParaRPr>
          </a:p>
          <a:p>
            <a:pPr lvl="2"/>
            <a:r>
              <a:rPr lang="en-IN" sz="1100" dirty="0">
                <a:latin typeface="Times New Roman" panose="02020603050405020304" pitchFamily="18" charset="0"/>
                <a:cs typeface="Times New Roman" panose="02020603050405020304" pitchFamily="18" charset="0"/>
              </a:rPr>
              <a:t>    -&gt; </a:t>
            </a:r>
            <a:r>
              <a:rPr lang="en-US" sz="1100" dirty="0">
                <a:latin typeface="Times New Roman" panose="02020603050405020304" pitchFamily="18" charset="0"/>
                <a:cs typeface="Times New Roman" panose="02020603050405020304" pitchFamily="18" charset="0"/>
              </a:rPr>
              <a:t>Configure power supply and GPIO pins for LED signal control.</a:t>
            </a:r>
            <a:r>
              <a:rPr lang="en-IN" sz="1100" dirty="0">
                <a:latin typeface="Times New Roman" panose="02020603050405020304" pitchFamily="18" charset="0"/>
                <a:cs typeface="Times New Roman" panose="02020603050405020304" pitchFamily="18" charset="0"/>
              </a:rPr>
              <a:t>	</a:t>
            </a:r>
          </a:p>
          <a:p>
            <a:pPr lvl="2"/>
            <a:endParaRPr lang="en-IN" sz="1100" dirty="0">
              <a:latin typeface="Times New Roman" panose="02020603050405020304" pitchFamily="18" charset="0"/>
              <a:cs typeface="Times New Roman" panose="02020603050405020304" pitchFamily="18" charset="0"/>
            </a:endParaRPr>
          </a:p>
          <a:p>
            <a:pPr lvl="2"/>
            <a:r>
              <a:rPr lang="en-IN" sz="1100" b="1" dirty="0">
                <a:latin typeface="Times New Roman" panose="02020603050405020304" pitchFamily="18" charset="0"/>
                <a:cs typeface="Times New Roman" panose="02020603050405020304" pitchFamily="18" charset="0"/>
              </a:rPr>
              <a:t>2. Software Development:</a:t>
            </a:r>
            <a:endParaRPr lang="en-IN" sz="1100" b="1" dirty="0">
              <a:solidFill>
                <a:schemeClr val="tx1"/>
              </a:solidFill>
              <a:latin typeface="Times New Roman" panose="02020603050405020304" pitchFamily="18" charset="0"/>
              <a:cs typeface="Times New Roman" panose="02020603050405020304" pitchFamily="18" charset="0"/>
            </a:endParaRPr>
          </a:p>
          <a:p>
            <a:pPr lvl="2"/>
            <a:r>
              <a:rPr lang="en-IN" sz="1100" dirty="0">
                <a:solidFill>
                  <a:schemeClr val="tx1"/>
                </a:solidFill>
                <a:latin typeface="Times New Roman" panose="02020603050405020304" pitchFamily="18" charset="0"/>
                <a:cs typeface="Times New Roman" panose="02020603050405020304" pitchFamily="18" charset="0"/>
              </a:rPr>
              <a:t>    -&gt; Install Raspberry Pi OS and set up Python with necessary libraries (OpenCV, YOLOv5, TensorFlow).</a:t>
            </a:r>
          </a:p>
          <a:p>
            <a:pPr lvl="2"/>
            <a:r>
              <a:rPr lang="en-IN" sz="1100" dirty="0">
                <a:solidFill>
                  <a:schemeClr val="tx1"/>
                </a:solidFill>
                <a:latin typeface="Times New Roman" panose="02020603050405020304" pitchFamily="18" charset="0"/>
                <a:cs typeface="Times New Roman" panose="02020603050405020304" pitchFamily="18" charset="0"/>
              </a:rPr>
              <a:t>    -&gt; Load a pre-trained YOLO model to detect vehicles.</a:t>
            </a:r>
          </a:p>
          <a:p>
            <a:pPr lvl="2"/>
            <a:r>
              <a:rPr lang="en-IN" sz="1100" dirty="0">
                <a:solidFill>
                  <a:schemeClr val="tx1"/>
                </a:solidFill>
                <a:latin typeface="Times New Roman" panose="02020603050405020304" pitchFamily="18" charset="0"/>
                <a:cs typeface="Times New Roman" panose="02020603050405020304" pitchFamily="18" charset="0"/>
              </a:rPr>
              <a:t>    -&gt; Process video frames using OpenCV and apply YOLO for vehicle detection.</a:t>
            </a:r>
          </a:p>
          <a:p>
            <a:pPr lvl="2"/>
            <a:r>
              <a:rPr lang="en-IN" sz="1100" dirty="0">
                <a:solidFill>
                  <a:schemeClr val="tx1"/>
                </a:solidFill>
                <a:latin typeface="Times New Roman" panose="02020603050405020304" pitchFamily="18" charset="0"/>
                <a:cs typeface="Times New Roman" panose="02020603050405020304" pitchFamily="18" charset="0"/>
              </a:rPr>
              <a:t>    -&gt; Count the number of vehicles in each lane.</a:t>
            </a:r>
          </a:p>
          <a:p>
            <a:pPr lvl="2"/>
            <a:endParaRPr lang="en-IN" sz="1100" dirty="0">
              <a:solidFill>
                <a:schemeClr val="tx1"/>
              </a:solidFill>
              <a:latin typeface="Times New Roman" panose="02020603050405020304" pitchFamily="18" charset="0"/>
              <a:cs typeface="Times New Roman" panose="02020603050405020304" pitchFamily="18" charset="0"/>
            </a:endParaRPr>
          </a:p>
          <a:p>
            <a:pPr lvl="2"/>
            <a:r>
              <a:rPr lang="en-IN" sz="1100" b="1" dirty="0">
                <a:solidFill>
                  <a:schemeClr val="tx1"/>
                </a:solidFill>
                <a:latin typeface="Times New Roman" panose="02020603050405020304" pitchFamily="18" charset="0"/>
                <a:cs typeface="Times New Roman" panose="02020603050405020304" pitchFamily="18" charset="0"/>
              </a:rPr>
              <a:t>3. </a:t>
            </a:r>
            <a:r>
              <a:rPr lang="en-IN" sz="1100" b="1" dirty="0">
                <a:latin typeface="Times New Roman" panose="02020603050405020304" pitchFamily="18" charset="0"/>
                <a:cs typeface="Times New Roman" panose="02020603050405020304" pitchFamily="18" charset="0"/>
              </a:rPr>
              <a:t>System Integration:</a:t>
            </a:r>
            <a:endParaRPr lang="en-IN" sz="1100" b="1" dirty="0">
              <a:solidFill>
                <a:schemeClr val="tx1"/>
              </a:solidFill>
              <a:latin typeface="Times New Roman" panose="02020603050405020304" pitchFamily="18" charset="0"/>
              <a:cs typeface="Times New Roman" panose="02020603050405020304" pitchFamily="18" charset="0"/>
            </a:endParaRPr>
          </a:p>
          <a:p>
            <a:pPr lvl="2"/>
            <a:r>
              <a:rPr lang="en-IN" sz="1100" dirty="0">
                <a:solidFill>
                  <a:schemeClr val="tx1"/>
                </a:solidFill>
                <a:latin typeface="Times New Roman" panose="02020603050405020304" pitchFamily="18" charset="0"/>
                <a:cs typeface="Times New Roman" panose="02020603050405020304" pitchFamily="18" charset="0"/>
              </a:rPr>
              <a:t>    -&gt; </a:t>
            </a:r>
            <a:r>
              <a:rPr lang="en-IN" sz="1100" b="1" dirty="0">
                <a:solidFill>
                  <a:schemeClr val="tx1"/>
                </a:solidFill>
                <a:latin typeface="Times New Roman" panose="02020603050405020304" pitchFamily="18" charset="0"/>
                <a:cs typeface="Times New Roman" panose="02020603050405020304" pitchFamily="18" charset="0"/>
              </a:rPr>
              <a:t>Data Acquisition: </a:t>
            </a:r>
            <a:r>
              <a:rPr lang="en-IN" sz="1100" dirty="0">
                <a:solidFill>
                  <a:schemeClr val="tx1"/>
                </a:solidFill>
                <a:latin typeface="Times New Roman" panose="02020603050405020304" pitchFamily="18" charset="0"/>
                <a:cs typeface="Times New Roman" panose="02020603050405020304" pitchFamily="18" charset="0"/>
              </a:rPr>
              <a:t>The camera captures real-time traffic video.</a:t>
            </a:r>
          </a:p>
          <a:p>
            <a:pPr lvl="2"/>
            <a:r>
              <a:rPr lang="en-IN" sz="1100" dirty="0">
                <a:solidFill>
                  <a:schemeClr val="tx1"/>
                </a:solidFill>
                <a:latin typeface="Times New Roman" panose="02020603050405020304" pitchFamily="18" charset="0"/>
                <a:cs typeface="Times New Roman" panose="02020603050405020304" pitchFamily="18" charset="0"/>
              </a:rPr>
              <a:t>    -&gt; </a:t>
            </a:r>
            <a:r>
              <a:rPr lang="en-IN" sz="1100" b="1" dirty="0">
                <a:solidFill>
                  <a:schemeClr val="tx1"/>
                </a:solidFill>
                <a:latin typeface="Times New Roman" panose="02020603050405020304" pitchFamily="18" charset="0"/>
                <a:cs typeface="Times New Roman" panose="02020603050405020304" pitchFamily="18" charset="0"/>
              </a:rPr>
              <a:t>Traffic Density Estimation: </a:t>
            </a:r>
            <a:r>
              <a:rPr lang="en-IN" sz="1100" dirty="0">
                <a:solidFill>
                  <a:schemeClr val="tx1"/>
                </a:solidFill>
                <a:latin typeface="Times New Roman" panose="02020603050405020304" pitchFamily="18" charset="0"/>
                <a:cs typeface="Times New Roman" panose="02020603050405020304" pitchFamily="18" charset="0"/>
              </a:rPr>
              <a:t>YOLO processes video frames to detect and count vehicles.</a:t>
            </a:r>
          </a:p>
          <a:p>
            <a:pPr lvl="2"/>
            <a:r>
              <a:rPr lang="en-IN" sz="1100" dirty="0">
                <a:solidFill>
                  <a:schemeClr val="tx1"/>
                </a:solidFill>
                <a:latin typeface="Times New Roman" panose="02020603050405020304" pitchFamily="18" charset="0"/>
                <a:cs typeface="Times New Roman" panose="02020603050405020304" pitchFamily="18" charset="0"/>
              </a:rPr>
              <a:t>    -&gt; </a:t>
            </a:r>
            <a:r>
              <a:rPr lang="en-IN" sz="1100" b="1" dirty="0">
                <a:solidFill>
                  <a:schemeClr val="tx1"/>
                </a:solidFill>
                <a:latin typeface="Times New Roman" panose="02020603050405020304" pitchFamily="18" charset="0"/>
                <a:cs typeface="Times New Roman" panose="02020603050405020304" pitchFamily="18" charset="0"/>
              </a:rPr>
              <a:t>Decision Making: </a:t>
            </a:r>
            <a:r>
              <a:rPr lang="en-IN" sz="1100" dirty="0">
                <a:solidFill>
                  <a:schemeClr val="tx1"/>
                </a:solidFill>
                <a:latin typeface="Times New Roman" panose="02020603050405020304" pitchFamily="18" charset="0"/>
                <a:cs typeface="Times New Roman" panose="02020603050405020304" pitchFamily="18" charset="0"/>
              </a:rPr>
              <a:t>A Python-based algorithm determines optimal signal timing.</a:t>
            </a:r>
          </a:p>
          <a:p>
            <a:pPr lvl="2"/>
            <a:r>
              <a:rPr lang="en-IN" sz="1100" dirty="0">
                <a:solidFill>
                  <a:schemeClr val="tx1"/>
                </a:solidFill>
                <a:latin typeface="Times New Roman" panose="02020603050405020304" pitchFamily="18" charset="0"/>
                <a:cs typeface="Times New Roman" panose="02020603050405020304" pitchFamily="18" charset="0"/>
              </a:rPr>
              <a:t>    -&gt; </a:t>
            </a:r>
            <a:r>
              <a:rPr lang="en-IN" sz="1100" b="1" dirty="0">
                <a:solidFill>
                  <a:schemeClr val="tx1"/>
                </a:solidFill>
                <a:latin typeface="Times New Roman" panose="02020603050405020304" pitchFamily="18" charset="0"/>
                <a:cs typeface="Times New Roman" panose="02020603050405020304" pitchFamily="18" charset="0"/>
              </a:rPr>
              <a:t>Traffic Light Control: </a:t>
            </a:r>
            <a:r>
              <a:rPr lang="en-IN" sz="1100" dirty="0">
                <a:solidFill>
                  <a:schemeClr val="tx1"/>
                </a:solidFill>
                <a:latin typeface="Times New Roman" panose="02020603050405020304" pitchFamily="18" charset="0"/>
                <a:cs typeface="Times New Roman" panose="02020603050405020304" pitchFamily="18" charset="0"/>
              </a:rPr>
              <a:t>Raspberry Pi controls LEDs based on the computed signal timing.</a:t>
            </a:r>
          </a:p>
          <a:p>
            <a:pPr lvl="2"/>
            <a:endParaRPr lang="en-IN" sz="1100" dirty="0">
              <a:solidFill>
                <a:schemeClr val="tx1"/>
              </a:solidFill>
              <a:latin typeface="Times New Roman" panose="02020603050405020304" pitchFamily="18" charset="0"/>
              <a:cs typeface="Times New Roman" panose="02020603050405020304" pitchFamily="18" charset="0"/>
            </a:endParaRPr>
          </a:p>
          <a:p>
            <a:pPr lvl="2"/>
            <a:r>
              <a:rPr lang="en-IN" sz="1100" b="1" dirty="0">
                <a:solidFill>
                  <a:schemeClr val="tx1"/>
                </a:solidFill>
                <a:latin typeface="Times New Roman" panose="02020603050405020304" pitchFamily="18" charset="0"/>
                <a:cs typeface="Times New Roman" panose="02020603050405020304" pitchFamily="18" charset="0"/>
              </a:rPr>
              <a:t>4.</a:t>
            </a:r>
            <a:r>
              <a:rPr lang="en-IN" sz="1100" dirty="0">
                <a:solidFill>
                  <a:schemeClr val="tx1"/>
                </a:solidFill>
                <a:latin typeface="Times New Roman" panose="02020603050405020304" pitchFamily="18" charset="0"/>
                <a:cs typeface="Times New Roman" panose="02020603050405020304" pitchFamily="18" charset="0"/>
              </a:rPr>
              <a:t> </a:t>
            </a:r>
            <a:r>
              <a:rPr lang="en-IN" sz="1100" b="1" dirty="0">
                <a:latin typeface="Times New Roman" panose="02020603050405020304" pitchFamily="18" charset="0"/>
                <a:cs typeface="Times New Roman" panose="02020603050405020304" pitchFamily="18" charset="0"/>
              </a:rPr>
              <a:t>Testing &amp; Optimization:</a:t>
            </a:r>
          </a:p>
          <a:p>
            <a:pPr lvl="2"/>
            <a:r>
              <a:rPr lang="en-IN" sz="1100" dirty="0">
                <a:latin typeface="Times New Roman" panose="02020603050405020304" pitchFamily="18" charset="0"/>
                <a:cs typeface="Times New Roman" panose="02020603050405020304" pitchFamily="18" charset="0"/>
              </a:rPr>
              <a:t>    -&gt; </a:t>
            </a:r>
            <a:r>
              <a:rPr lang="en-US" sz="1100" dirty="0">
                <a:latin typeface="Times New Roman" panose="02020603050405020304" pitchFamily="18" charset="0"/>
                <a:cs typeface="Times New Roman" panose="02020603050405020304" pitchFamily="18" charset="0"/>
              </a:rPr>
              <a:t>Test with different traffic conditions (low, medium, high density).</a:t>
            </a:r>
          </a:p>
          <a:p>
            <a:pPr lvl="2"/>
            <a:r>
              <a:rPr lang="en-US" sz="1100" dirty="0">
                <a:latin typeface="Times New Roman" panose="02020603050405020304" pitchFamily="18" charset="0"/>
                <a:cs typeface="Times New Roman" panose="02020603050405020304" pitchFamily="18" charset="0"/>
              </a:rPr>
              <a:t>    -&gt; Optimize YOLO model parameters for better detection accuracy.</a:t>
            </a:r>
          </a:p>
          <a:p>
            <a:pPr lvl="2"/>
            <a:r>
              <a:rPr lang="en-US" sz="1100" dirty="0">
                <a:latin typeface="Times New Roman" panose="02020603050405020304" pitchFamily="18" charset="0"/>
                <a:cs typeface="Times New Roman" panose="02020603050405020304" pitchFamily="18" charset="0"/>
              </a:rPr>
              <a:t>    -&gt; Adjust signal timing thresholds for efficient traffic flow.</a:t>
            </a:r>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9296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8;p24">
            <a:extLst>
              <a:ext uri="{FF2B5EF4-FFF2-40B4-BE49-F238E27FC236}">
                <a16:creationId xmlns:a16="http://schemas.microsoft.com/office/drawing/2014/main" id="{A8F135C4-6D23-35A7-47C9-409D3D8F8AAA}"/>
              </a:ext>
            </a:extLst>
          </p:cNvPr>
          <p:cNvSpPr txBox="1"/>
          <p:nvPr/>
        </p:nvSpPr>
        <p:spPr>
          <a:xfrm>
            <a:off x="182400" y="170225"/>
            <a:ext cx="2030700" cy="5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dirty="0">
                <a:solidFill>
                  <a:schemeClr val="dk1"/>
                </a:solidFill>
                <a:latin typeface="Times New Roman" panose="02020603050405020304" pitchFamily="18" charset="0"/>
                <a:ea typeface="Roboto Medium"/>
                <a:cs typeface="Times New Roman" panose="02020603050405020304" pitchFamily="18" charset="0"/>
                <a:sym typeface="Roboto Medium"/>
              </a:rPr>
              <a:t>RESULTS</a:t>
            </a:r>
            <a:r>
              <a:rPr lang="en-US" sz="1800" b="1" u="sng" dirty="0">
                <a:solidFill>
                  <a:schemeClr val="dk1"/>
                </a:solidFill>
                <a:latin typeface="Times New Roman" panose="02020603050405020304" pitchFamily="18" charset="0"/>
                <a:ea typeface="Roboto Medium"/>
                <a:cs typeface="Times New Roman" panose="02020603050405020304" pitchFamily="18" charset="0"/>
                <a:sym typeface="Roboto Medium"/>
              </a:rPr>
              <a:t> :</a:t>
            </a:r>
            <a:endParaRPr lang="en-US" sz="1800" b="1" u="sng" dirty="0">
              <a:solidFill>
                <a:schemeClr val="dk1"/>
              </a:solidFill>
              <a:latin typeface="Times New Roman" panose="02020603050405020304" pitchFamily="18" charset="0"/>
              <a:ea typeface="Roboto Medium"/>
              <a:cs typeface="Times New Roman" panose="02020603050405020304" pitchFamily="18" charset="0"/>
            </a:endParaRPr>
          </a:p>
        </p:txBody>
      </p:sp>
      <p:pic>
        <p:nvPicPr>
          <p:cNvPr id="4" name="Picture 3">
            <a:extLst>
              <a:ext uri="{FF2B5EF4-FFF2-40B4-BE49-F238E27FC236}">
                <a16:creationId xmlns:a16="http://schemas.microsoft.com/office/drawing/2014/main" id="{D271314C-7DC4-2317-8AEA-71357CCBCEDC}"/>
              </a:ext>
            </a:extLst>
          </p:cNvPr>
          <p:cNvPicPr>
            <a:picLocks noChangeAspect="1"/>
          </p:cNvPicPr>
          <p:nvPr/>
        </p:nvPicPr>
        <p:blipFill>
          <a:blip r:embed="rId2"/>
          <a:srcRect/>
          <a:stretch/>
        </p:blipFill>
        <p:spPr>
          <a:xfrm>
            <a:off x="1429543" y="280783"/>
            <a:ext cx="5111489" cy="2875213"/>
          </a:xfrm>
          <a:prstGeom prst="rect">
            <a:avLst/>
          </a:prstGeom>
        </p:spPr>
      </p:pic>
      <p:sp>
        <p:nvSpPr>
          <p:cNvPr id="5" name="TextBox 4">
            <a:extLst>
              <a:ext uri="{FF2B5EF4-FFF2-40B4-BE49-F238E27FC236}">
                <a16:creationId xmlns:a16="http://schemas.microsoft.com/office/drawing/2014/main" id="{C044F177-5AD6-08F6-3835-9D1495062349}"/>
              </a:ext>
            </a:extLst>
          </p:cNvPr>
          <p:cNvSpPr txBox="1"/>
          <p:nvPr/>
        </p:nvSpPr>
        <p:spPr>
          <a:xfrm>
            <a:off x="600074" y="3298103"/>
            <a:ext cx="6915149" cy="1169551"/>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	</a:t>
            </a:r>
            <a:r>
              <a:rPr lang="en-US" sz="1400" dirty="0"/>
              <a:t>The YOLO AI Model detecting the vehicles in the traffic and setting the timing for signals according to traffic. In this scenario, Vehicles are detecting When the traffic light is in “Yellow Color”. It is indicating the Vehicles are need to be ready to go. This Light indication will be only when before the Green Signal. Other wise it will not work. </a:t>
            </a: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960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EC0E7A-B141-87B1-8619-E1E6EDF07F85}"/>
              </a:ext>
            </a:extLst>
          </p:cNvPr>
          <p:cNvSpPr txBox="1"/>
          <p:nvPr/>
        </p:nvSpPr>
        <p:spPr>
          <a:xfrm>
            <a:off x="600073" y="3097996"/>
            <a:ext cx="6915149" cy="1384995"/>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	</a:t>
            </a:r>
            <a:r>
              <a:rPr lang="en-US" sz="1200" dirty="0"/>
              <a:t>A green signal is prominently displayed, indicating that the current traffic density is low enough to allow vehicle movement. Supporting this, the terminal at the bottom logs traffic density percentages such as 6.38% and 6.27%, and shows corresponding signal changes like “YELLOW for 5 seconds” followed by “GREEN for 10 seconds.” Overall, the system demonstrates a well-implemented real-time traffic management solution. It combines computer vision and control logic to dynamically adjust signals based on vehicle detection, contributing toward intelligent traffic systems for smart city applications.</a:t>
            </a:r>
            <a:endParaRPr 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762A9B2-E64C-66BA-3415-68346E456752}"/>
                  </a:ext>
                </a:extLst>
              </p14:cNvPr>
              <p14:cNvContentPartPr/>
              <p14:nvPr/>
            </p14:nvContentPartPr>
            <p14:xfrm>
              <a:off x="971595" y="1405665"/>
              <a:ext cx="360" cy="360"/>
            </p14:xfrm>
          </p:contentPart>
        </mc:Choice>
        <mc:Fallback xmlns="">
          <p:pic>
            <p:nvPicPr>
              <p:cNvPr id="6" name="Ink 5">
                <a:extLst>
                  <a:ext uri="{FF2B5EF4-FFF2-40B4-BE49-F238E27FC236}">
                    <a16:creationId xmlns:a16="http://schemas.microsoft.com/office/drawing/2014/main" id="{7762A9B2-E64C-66BA-3415-68346E456752}"/>
                  </a:ext>
                </a:extLst>
              </p:cNvPr>
              <p:cNvPicPr/>
              <p:nvPr/>
            </p:nvPicPr>
            <p:blipFill>
              <a:blip r:embed="rId4"/>
              <a:stretch>
                <a:fillRect/>
              </a:stretch>
            </p:blipFill>
            <p:spPr>
              <a:xfrm>
                <a:off x="965115" y="139954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0" name="Ink 29">
                <a:extLst>
                  <a:ext uri="{FF2B5EF4-FFF2-40B4-BE49-F238E27FC236}">
                    <a16:creationId xmlns:a16="http://schemas.microsoft.com/office/drawing/2014/main" id="{2D150E15-537F-0E9F-838C-059AF2641762}"/>
                  </a:ext>
                </a:extLst>
              </p14:cNvPr>
              <p14:cNvContentPartPr/>
              <p14:nvPr/>
            </p14:nvContentPartPr>
            <p14:xfrm>
              <a:off x="4737555" y="1634265"/>
              <a:ext cx="360" cy="360"/>
            </p14:xfrm>
          </p:contentPart>
        </mc:Choice>
        <mc:Fallback xmlns="">
          <p:pic>
            <p:nvPicPr>
              <p:cNvPr id="30" name="Ink 29">
                <a:extLst>
                  <a:ext uri="{FF2B5EF4-FFF2-40B4-BE49-F238E27FC236}">
                    <a16:creationId xmlns:a16="http://schemas.microsoft.com/office/drawing/2014/main" id="{2D150E15-537F-0E9F-838C-059AF2641762}"/>
                  </a:ext>
                </a:extLst>
              </p:cNvPr>
              <p:cNvPicPr/>
              <p:nvPr/>
            </p:nvPicPr>
            <p:blipFill>
              <a:blip r:embed="rId4"/>
              <a:stretch>
                <a:fillRect/>
              </a:stretch>
            </p:blipFill>
            <p:spPr>
              <a:xfrm>
                <a:off x="4731435" y="1628145"/>
                <a:ext cx="12600" cy="12600"/>
              </a:xfrm>
              <a:prstGeom prst="rect">
                <a:avLst/>
              </a:prstGeom>
            </p:spPr>
          </p:pic>
        </mc:Fallback>
      </mc:AlternateContent>
      <p:pic>
        <p:nvPicPr>
          <p:cNvPr id="2" name="Picture 1">
            <a:extLst>
              <a:ext uri="{FF2B5EF4-FFF2-40B4-BE49-F238E27FC236}">
                <a16:creationId xmlns:a16="http://schemas.microsoft.com/office/drawing/2014/main" id="{9D6EBFA5-40CD-3822-4F56-925DD4B1B260}"/>
              </a:ext>
            </a:extLst>
          </p:cNvPr>
          <p:cNvPicPr>
            <a:picLocks noChangeAspect="1"/>
          </p:cNvPicPr>
          <p:nvPr/>
        </p:nvPicPr>
        <p:blipFill>
          <a:blip r:embed="rId6"/>
          <a:srcRect/>
          <a:stretch/>
        </p:blipFill>
        <p:spPr>
          <a:xfrm>
            <a:off x="1501904" y="196658"/>
            <a:ext cx="5111489" cy="2875213"/>
          </a:xfrm>
          <a:prstGeom prst="rect">
            <a:avLst/>
          </a:prstGeom>
        </p:spPr>
      </p:pic>
    </p:spTree>
    <p:extLst>
      <p:ext uri="{BB962C8B-B14F-4D97-AF65-F5344CB8AC3E}">
        <p14:creationId xmlns:p14="http://schemas.microsoft.com/office/powerpoint/2010/main" val="226289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81B1A7-EECA-0506-1F2D-030127B38EFB}"/>
              </a:ext>
            </a:extLst>
          </p:cNvPr>
          <p:cNvPicPr>
            <a:picLocks noChangeAspect="1"/>
          </p:cNvPicPr>
          <p:nvPr/>
        </p:nvPicPr>
        <p:blipFill>
          <a:blip r:embed="rId2"/>
          <a:stretch>
            <a:fillRect/>
          </a:stretch>
        </p:blipFill>
        <p:spPr>
          <a:xfrm>
            <a:off x="1236742" y="196198"/>
            <a:ext cx="5440210" cy="3060118"/>
          </a:xfrm>
          <a:prstGeom prst="rect">
            <a:avLst/>
          </a:prstGeom>
        </p:spPr>
      </p:pic>
      <p:sp>
        <p:nvSpPr>
          <p:cNvPr id="4" name="TextBox 3">
            <a:extLst>
              <a:ext uri="{FF2B5EF4-FFF2-40B4-BE49-F238E27FC236}">
                <a16:creationId xmlns:a16="http://schemas.microsoft.com/office/drawing/2014/main" id="{8C631036-F56A-9894-D219-A36F6BE14EE2}"/>
              </a:ext>
            </a:extLst>
          </p:cNvPr>
          <p:cNvSpPr txBox="1"/>
          <p:nvPr/>
        </p:nvSpPr>
        <p:spPr>
          <a:xfrm>
            <a:off x="690733" y="3453669"/>
            <a:ext cx="6407379" cy="646331"/>
          </a:xfrm>
          <a:prstGeom prst="rect">
            <a:avLst/>
          </a:prstGeom>
          <a:noFill/>
        </p:spPr>
        <p:txBody>
          <a:bodyPr wrap="square" rtlCol="0">
            <a:spAutoFit/>
          </a:bodyPr>
          <a:lstStyle/>
          <a:p>
            <a:r>
              <a:rPr lang="en-US" sz="1200" dirty="0"/>
              <a:t>The YOLO AI Model detecting the vehicles in the traffic and setting the timing for signals according to traffic. In this scenario, Vehicles are detecting When the traffic light is in “RED COLOR”. </a:t>
            </a:r>
            <a:endParaRPr lang="en-IN" sz="1200" dirty="0"/>
          </a:p>
        </p:txBody>
      </p:sp>
    </p:spTree>
    <p:extLst>
      <p:ext uri="{BB962C8B-B14F-4D97-AF65-F5344CB8AC3E}">
        <p14:creationId xmlns:p14="http://schemas.microsoft.com/office/powerpoint/2010/main" val="106807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p:nvPr/>
        </p:nvSpPr>
        <p:spPr>
          <a:xfrm>
            <a:off x="182400" y="170225"/>
            <a:ext cx="2030700" cy="5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dirty="0">
                <a:solidFill>
                  <a:schemeClr val="dk1"/>
                </a:solidFill>
                <a:latin typeface="Times New Roman" panose="02020603050405020304" pitchFamily="18" charset="0"/>
                <a:ea typeface="Roboto Medium"/>
                <a:cs typeface="Times New Roman" panose="02020603050405020304" pitchFamily="18" charset="0"/>
                <a:sym typeface="Roboto Medium"/>
              </a:rPr>
              <a:t>ADVANTAGES</a:t>
            </a:r>
            <a:r>
              <a:rPr lang="en-US" sz="1800" b="1" u="sng" dirty="0">
                <a:solidFill>
                  <a:schemeClr val="dk1"/>
                </a:solidFill>
                <a:latin typeface="Times New Roman" panose="02020603050405020304" pitchFamily="18" charset="0"/>
                <a:ea typeface="Roboto Medium"/>
                <a:cs typeface="Times New Roman" panose="02020603050405020304" pitchFamily="18" charset="0"/>
                <a:sym typeface="Roboto Medium"/>
              </a:rPr>
              <a:t> :</a:t>
            </a:r>
            <a:endParaRPr lang="en-US" sz="1800" b="1" u="sng" dirty="0">
              <a:solidFill>
                <a:schemeClr val="dk1"/>
              </a:solidFill>
              <a:latin typeface="Times New Roman" panose="02020603050405020304" pitchFamily="18" charset="0"/>
              <a:ea typeface="Roboto Medium"/>
              <a:cs typeface="Times New Roman" panose="02020603050405020304" pitchFamily="18" charset="0"/>
            </a:endParaRPr>
          </a:p>
        </p:txBody>
      </p:sp>
      <p:sp>
        <p:nvSpPr>
          <p:cNvPr id="169" name="Google Shape;169;p24"/>
          <p:cNvSpPr txBox="1"/>
          <p:nvPr/>
        </p:nvSpPr>
        <p:spPr>
          <a:xfrm>
            <a:off x="221400" y="607950"/>
            <a:ext cx="7672500" cy="3660300"/>
          </a:xfrm>
          <a:prstGeom prst="rect">
            <a:avLst/>
          </a:prstGeom>
          <a:noFill/>
          <a:ln>
            <a:noFill/>
          </a:ln>
        </p:spPr>
        <p:txBody>
          <a:bodyPr spcFirstLastPara="1" wrap="square" lIns="91425" tIns="91425" rIns="91425" bIns="91425" anchor="t" anchorCtr="0">
            <a:noAutofit/>
          </a:bodyPr>
          <a:lstStyle/>
          <a:p>
            <a:pPr marL="133350" lvl="0" algn="l" rtl="0">
              <a:spcBef>
                <a:spcPts val="0"/>
              </a:spcBef>
              <a:spcAft>
                <a:spcPts val="0"/>
              </a:spcAft>
              <a:buClr>
                <a:schemeClr val="dk1"/>
              </a:buClr>
              <a:buSzPts val="1500"/>
            </a:pPr>
            <a:r>
              <a:rPr lang="en-US" sz="1200" b="1" dirty="0">
                <a:solidFill>
                  <a:schemeClr val="dk1"/>
                </a:solidFill>
                <a:latin typeface="Times New Roman" panose="02020603050405020304" pitchFamily="18" charset="0"/>
                <a:ea typeface="Roboto Medium"/>
                <a:cs typeface="Times New Roman" panose="02020603050405020304" pitchFamily="18" charset="0"/>
                <a:sym typeface="Roboto Medium"/>
              </a:rPr>
              <a:t>1.    Reduces Traffic Congestion :</a:t>
            </a:r>
            <a:endParaRPr sz="1200" b="1" dirty="0">
              <a:solidFill>
                <a:schemeClr val="dk1"/>
              </a:solidFill>
              <a:latin typeface="Times New Roman" panose="02020603050405020304" pitchFamily="18" charset="0"/>
              <a:ea typeface="Roboto Medium"/>
              <a:cs typeface="Times New Roman" panose="02020603050405020304" pitchFamily="18" charset="0"/>
              <a:sym typeface="Roboto Medium"/>
            </a:endParaRPr>
          </a:p>
          <a:p>
            <a:pPr marL="457200"/>
            <a:r>
              <a:rPr lang="en-US" sz="1000" dirty="0">
                <a:solidFill>
                  <a:schemeClr val="dk1"/>
                </a:solidFill>
                <a:latin typeface="Times New Roman" panose="02020603050405020304" pitchFamily="18" charset="0"/>
                <a:ea typeface="Roboto"/>
                <a:cs typeface="Times New Roman" panose="02020603050405020304" pitchFamily="18" charset="0"/>
                <a:sym typeface="Roboto"/>
              </a:rPr>
              <a:t> Dynamically adjusts signal timings based on real-time traffic conditions, reducing unnecessary waiting times.</a:t>
            </a:r>
          </a:p>
          <a:p>
            <a:pPr marL="457200"/>
            <a:endParaRPr lang="en-US" sz="1000" dirty="0">
              <a:solidFill>
                <a:schemeClr val="dk1"/>
              </a:solidFill>
              <a:latin typeface="Times New Roman" panose="02020603050405020304" pitchFamily="18" charset="0"/>
              <a:ea typeface="Roboto"/>
              <a:cs typeface="Times New Roman" panose="02020603050405020304" pitchFamily="18" charset="0"/>
              <a:sym typeface="Roboto"/>
            </a:endParaRPr>
          </a:p>
          <a:p>
            <a:pPr marL="133350">
              <a:buClr>
                <a:schemeClr val="dk1"/>
              </a:buClr>
              <a:buSzPts val="1500"/>
            </a:pPr>
            <a:r>
              <a:rPr lang="en-US" sz="1200" b="1" dirty="0">
                <a:solidFill>
                  <a:schemeClr val="dk1"/>
                </a:solidFill>
                <a:latin typeface="Times New Roman" panose="02020603050405020304" pitchFamily="18" charset="0"/>
                <a:ea typeface="Roboto Medium"/>
                <a:cs typeface="Times New Roman" panose="02020603050405020304" pitchFamily="18" charset="0"/>
                <a:sym typeface="Roboto Medium"/>
              </a:rPr>
              <a:t>2. Improves Traffic Flow Efficiency :</a:t>
            </a:r>
            <a:endParaRPr lang="en-US" sz="1200" b="1" dirty="0">
              <a:solidFill>
                <a:schemeClr val="dk1"/>
              </a:solidFill>
              <a:latin typeface="Times New Roman" panose="02020603050405020304" pitchFamily="18" charset="0"/>
              <a:ea typeface="Roboto Medium"/>
              <a:cs typeface="Times New Roman" panose="02020603050405020304" pitchFamily="18" charset="0"/>
            </a:endParaRPr>
          </a:p>
          <a:p>
            <a:pPr marL="457200"/>
            <a:r>
              <a:rPr lang="en-US" sz="1000" dirty="0">
                <a:solidFill>
                  <a:schemeClr val="dk1"/>
                </a:solidFill>
                <a:latin typeface="Times New Roman" panose="02020603050405020304" pitchFamily="18" charset="0"/>
                <a:ea typeface="Roboto"/>
                <a:cs typeface="Times New Roman" panose="02020603050405020304" pitchFamily="18" charset="0"/>
                <a:sym typeface="Roboto"/>
              </a:rPr>
              <a:t> Prioritizes high-density lanes, ensuring smoother movement and reducing overall travel time.</a:t>
            </a:r>
          </a:p>
          <a:p>
            <a:pPr marL="457200"/>
            <a:endParaRPr lang="en-US" sz="1000" dirty="0">
              <a:solidFill>
                <a:schemeClr val="dk1"/>
              </a:solidFill>
              <a:latin typeface="Times New Roman" panose="02020603050405020304" pitchFamily="18" charset="0"/>
              <a:ea typeface="Roboto"/>
              <a:cs typeface="Times New Roman" panose="02020603050405020304" pitchFamily="18" charset="0"/>
            </a:endParaRPr>
          </a:p>
          <a:p>
            <a:pPr marL="133350">
              <a:buClr>
                <a:schemeClr val="dk1"/>
              </a:buClr>
              <a:buSzPts val="1500"/>
            </a:pPr>
            <a:r>
              <a:rPr lang="en-US" sz="1200" b="1" dirty="0">
                <a:solidFill>
                  <a:schemeClr val="dk1"/>
                </a:solidFill>
                <a:latin typeface="Times New Roman" panose="02020603050405020304" pitchFamily="18" charset="0"/>
                <a:ea typeface="Roboto Medium"/>
                <a:cs typeface="Times New Roman" panose="02020603050405020304" pitchFamily="18" charset="0"/>
                <a:sym typeface="Roboto Medium"/>
              </a:rPr>
              <a:t>3. Enhances Road Safety :</a:t>
            </a:r>
            <a:endParaRPr lang="en-US" sz="1200" b="1" dirty="0">
              <a:solidFill>
                <a:schemeClr val="dk1"/>
              </a:solidFill>
              <a:latin typeface="Times New Roman" panose="02020603050405020304" pitchFamily="18" charset="0"/>
              <a:ea typeface="Roboto Medium"/>
              <a:cs typeface="Times New Roman" panose="02020603050405020304" pitchFamily="18" charset="0"/>
            </a:endParaRPr>
          </a:p>
          <a:p>
            <a:pPr marL="457200"/>
            <a:r>
              <a:rPr lang="en-US" sz="1000" dirty="0">
                <a:solidFill>
                  <a:schemeClr val="dk1"/>
                </a:solidFill>
                <a:latin typeface="Times New Roman" panose="02020603050405020304" pitchFamily="18" charset="0"/>
                <a:ea typeface="Roboto"/>
                <a:cs typeface="Times New Roman" panose="02020603050405020304" pitchFamily="18" charset="0"/>
                <a:sym typeface="Roboto"/>
              </a:rPr>
              <a:t> Adaptive signal control reduces the risk of accidents caused by sudden stops, aggressive driving, or unnecessary delays.</a:t>
            </a:r>
          </a:p>
          <a:p>
            <a:pPr marL="457200"/>
            <a:endParaRPr lang="en-US" sz="1000" dirty="0">
              <a:solidFill>
                <a:schemeClr val="dk1"/>
              </a:solidFill>
              <a:latin typeface="Times New Roman" panose="02020603050405020304" pitchFamily="18" charset="0"/>
              <a:ea typeface="Roboto"/>
              <a:cs typeface="Times New Roman" panose="02020603050405020304" pitchFamily="18" charset="0"/>
            </a:endParaRPr>
          </a:p>
          <a:p>
            <a:pPr marL="133350">
              <a:buClr>
                <a:schemeClr val="dk1"/>
              </a:buClr>
              <a:buSzPts val="1500"/>
            </a:pPr>
            <a:r>
              <a:rPr lang="en-US" sz="1200" b="1" dirty="0">
                <a:solidFill>
                  <a:schemeClr val="dk1"/>
                </a:solidFill>
                <a:latin typeface="Times New Roman" panose="02020603050405020304" pitchFamily="18" charset="0"/>
                <a:ea typeface="Roboto Medium"/>
                <a:cs typeface="Times New Roman" panose="02020603050405020304" pitchFamily="18" charset="0"/>
                <a:sym typeface="Roboto Medium"/>
              </a:rPr>
              <a:t>4. IoT and Smart City Integration :</a:t>
            </a:r>
            <a:endParaRPr lang="en-US" sz="1200" b="1" dirty="0">
              <a:solidFill>
                <a:schemeClr val="dk1"/>
              </a:solidFill>
              <a:latin typeface="Times New Roman" panose="02020603050405020304" pitchFamily="18" charset="0"/>
              <a:ea typeface="Roboto Medium"/>
              <a:cs typeface="Times New Roman" panose="02020603050405020304" pitchFamily="18" charset="0"/>
            </a:endParaRPr>
          </a:p>
          <a:p>
            <a:pPr marL="457200"/>
            <a:r>
              <a:rPr lang="en-US" sz="1000" dirty="0">
                <a:solidFill>
                  <a:schemeClr val="dk1"/>
                </a:solidFill>
                <a:latin typeface="Times New Roman" panose="02020603050405020304" pitchFamily="18" charset="0"/>
                <a:ea typeface="Roboto"/>
                <a:cs typeface="Times New Roman" panose="02020603050405020304" pitchFamily="18" charset="0"/>
                <a:sym typeface="Roboto"/>
              </a:rPr>
              <a:t> Can be integrated with smart city infrastructure, enabling data-driven traffic control and future improvements.</a:t>
            </a:r>
          </a:p>
          <a:p>
            <a:pPr marL="457200"/>
            <a:endParaRPr lang="en-US" sz="1000" dirty="0">
              <a:solidFill>
                <a:schemeClr val="dk1"/>
              </a:solidFill>
              <a:latin typeface="Times New Roman" panose="02020603050405020304" pitchFamily="18" charset="0"/>
              <a:ea typeface="Roboto"/>
              <a:cs typeface="Times New Roman" panose="02020603050405020304" pitchFamily="18" charset="0"/>
            </a:endParaRPr>
          </a:p>
          <a:p>
            <a:pPr marL="133350">
              <a:buClr>
                <a:schemeClr val="dk1"/>
              </a:buClr>
              <a:buSzPts val="1500"/>
            </a:pPr>
            <a:r>
              <a:rPr lang="en-US" sz="1200" b="1" dirty="0">
                <a:solidFill>
                  <a:schemeClr val="dk1"/>
                </a:solidFill>
                <a:latin typeface="Times New Roman" panose="02020603050405020304" pitchFamily="18" charset="0"/>
                <a:ea typeface="Roboto Medium"/>
                <a:cs typeface="Times New Roman" panose="02020603050405020304" pitchFamily="18" charset="0"/>
                <a:sym typeface="Roboto Medium"/>
              </a:rPr>
              <a:t>5. Reduces Emergency Response Delays :</a:t>
            </a:r>
            <a:endParaRPr lang="en-US" sz="1200" b="1" dirty="0">
              <a:solidFill>
                <a:schemeClr val="dk1"/>
              </a:solidFill>
              <a:latin typeface="Times New Roman" panose="02020603050405020304" pitchFamily="18" charset="0"/>
              <a:ea typeface="Roboto Medium"/>
              <a:cs typeface="Times New Roman" panose="02020603050405020304" pitchFamily="18" charset="0"/>
            </a:endParaRPr>
          </a:p>
          <a:p>
            <a:pPr marL="457200"/>
            <a:r>
              <a:rPr lang="en-US" sz="1000" dirty="0">
                <a:solidFill>
                  <a:schemeClr val="dk1"/>
                </a:solidFill>
                <a:latin typeface="Times New Roman" panose="02020603050405020304" pitchFamily="18" charset="0"/>
                <a:ea typeface="Roboto"/>
                <a:cs typeface="Times New Roman" panose="02020603050405020304" pitchFamily="18" charset="0"/>
                <a:sym typeface="Roboto"/>
              </a:rPr>
              <a:t> Can be programmed to give priority to emergency vehicles (ambulances, fire trucks, police) by adjusting signals accordingly.</a:t>
            </a:r>
            <a:endParaRPr lang="en-US" sz="1000" dirty="0">
              <a:solidFill>
                <a:schemeClr val="dk1"/>
              </a:solidFill>
              <a:latin typeface="Times New Roman" panose="02020603050405020304" pitchFamily="18" charset="0"/>
              <a:ea typeface="Roboto"/>
              <a:cs typeface="Times New Roman" panose="02020603050405020304" pitchFamily="18" charset="0"/>
            </a:endParaRPr>
          </a:p>
          <a:p>
            <a:pPr marL="457200" lvl="0" indent="0" algn="l" rtl="0">
              <a:spcBef>
                <a:spcPts val="0"/>
              </a:spcBef>
              <a:spcAft>
                <a:spcPts val="0"/>
              </a:spcAft>
              <a:buNone/>
            </a:pPr>
            <a:endParaRPr lang="en-US" sz="1000" dirty="0">
              <a:solidFill>
                <a:schemeClr val="dk1"/>
              </a:solidFill>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p:nvPr/>
        </p:nvSpPr>
        <p:spPr>
          <a:xfrm>
            <a:off x="182400" y="170225"/>
            <a:ext cx="2505000" cy="5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dirty="0">
                <a:solidFill>
                  <a:schemeClr val="dk1"/>
                </a:solidFill>
                <a:latin typeface="Times New Roman" panose="02020603050405020304" pitchFamily="18" charset="0"/>
                <a:ea typeface="Roboto Medium"/>
                <a:cs typeface="Times New Roman" panose="02020603050405020304" pitchFamily="18" charset="0"/>
                <a:sym typeface="Roboto Medium"/>
              </a:rPr>
              <a:t>DISADVANTAGES:</a:t>
            </a:r>
            <a:endParaRPr sz="1600" b="1" u="sng" dirty="0">
              <a:solidFill>
                <a:schemeClr val="dk1"/>
              </a:solidFill>
              <a:latin typeface="Times New Roman" panose="02020603050405020304" pitchFamily="18" charset="0"/>
              <a:ea typeface="Roboto Medium"/>
              <a:cs typeface="Times New Roman" panose="02020603050405020304" pitchFamily="18" charset="0"/>
              <a:sym typeface="Roboto Medium"/>
            </a:endParaRPr>
          </a:p>
        </p:txBody>
      </p:sp>
      <p:sp>
        <p:nvSpPr>
          <p:cNvPr id="175" name="Google Shape;175;p25"/>
          <p:cNvSpPr txBox="1"/>
          <p:nvPr/>
        </p:nvSpPr>
        <p:spPr>
          <a:xfrm>
            <a:off x="182400" y="678355"/>
            <a:ext cx="7709940" cy="3059513"/>
          </a:xfrm>
          <a:prstGeom prst="rect">
            <a:avLst/>
          </a:prstGeom>
          <a:noFill/>
          <a:ln>
            <a:noFill/>
          </a:ln>
        </p:spPr>
        <p:txBody>
          <a:bodyPr spcFirstLastPara="1" wrap="square" lIns="91425" tIns="91425" rIns="91425" bIns="91425" anchor="t" anchorCtr="0">
            <a:noAutofit/>
          </a:bodyPr>
          <a:lstStyle/>
          <a:p>
            <a:pPr marL="133350">
              <a:buClr>
                <a:schemeClr val="dk1"/>
              </a:buClr>
              <a:buSzPts val="1500"/>
            </a:pPr>
            <a:r>
              <a:rPr lang="en-US" sz="1200" b="1" dirty="0">
                <a:solidFill>
                  <a:schemeClr val="dk1"/>
                </a:solidFill>
                <a:latin typeface="Times New Roman" panose="02020603050405020304" pitchFamily="18" charset="0"/>
                <a:ea typeface="Roboto Medium"/>
                <a:cs typeface="Times New Roman" panose="02020603050405020304" pitchFamily="18" charset="0"/>
              </a:rPr>
              <a:t>1. High Initial Cost :</a:t>
            </a:r>
            <a:endParaRPr lang="en-US" sz="1200" dirty="0">
              <a:solidFill>
                <a:schemeClr val="dk1"/>
              </a:solidFill>
              <a:latin typeface="Times New Roman" panose="02020603050405020304" pitchFamily="18" charset="0"/>
              <a:ea typeface="Roboto Medium"/>
              <a:cs typeface="Times New Roman" panose="02020603050405020304" pitchFamily="18" charset="0"/>
            </a:endParaRPr>
          </a:p>
          <a:p>
            <a:pPr>
              <a:buClr>
                <a:schemeClr val="dk1"/>
              </a:buClr>
              <a:buSzPts val="1500"/>
            </a:pPr>
            <a:r>
              <a:rPr lang="en-US" sz="1200" dirty="0">
                <a:solidFill>
                  <a:schemeClr val="dk1"/>
                </a:solidFill>
                <a:latin typeface="Times New Roman" panose="02020603050405020304" pitchFamily="18" charset="0"/>
                <a:ea typeface="Roboto"/>
                <a:cs typeface="Times New Roman" panose="02020603050405020304" pitchFamily="18" charset="0"/>
              </a:rPr>
              <a:t>   Implementing advanced sensors (cameras, radar, infrared) and IoT technology requires significant investment.</a:t>
            </a:r>
          </a:p>
          <a:p>
            <a:pPr>
              <a:buClr>
                <a:schemeClr val="dk1"/>
              </a:buClr>
              <a:buSzPts val="1500"/>
            </a:pPr>
            <a:endParaRPr lang="en-US" sz="1200" dirty="0">
              <a:solidFill>
                <a:schemeClr val="dk1"/>
              </a:solidFill>
              <a:latin typeface="Times New Roman" panose="02020603050405020304" pitchFamily="18" charset="0"/>
              <a:ea typeface="Roboto"/>
              <a:cs typeface="Times New Roman" panose="02020603050405020304" pitchFamily="18" charset="0"/>
            </a:endParaRPr>
          </a:p>
          <a:p>
            <a:pPr marL="133350">
              <a:buClr>
                <a:schemeClr val="dk1"/>
              </a:buClr>
              <a:buSzPts val="1500"/>
            </a:pPr>
            <a:r>
              <a:rPr lang="en-US" sz="1200" b="1" dirty="0">
                <a:solidFill>
                  <a:schemeClr val="dk1"/>
                </a:solidFill>
                <a:latin typeface="Times New Roman" panose="02020603050405020304" pitchFamily="18" charset="0"/>
                <a:ea typeface="Roboto Medium"/>
                <a:cs typeface="Times New Roman" panose="02020603050405020304" pitchFamily="18" charset="0"/>
              </a:rPr>
              <a:t>2. Limited Effectiveness in Low Traffic Areas :</a:t>
            </a:r>
            <a:endParaRPr lang="en-US" sz="1200" dirty="0">
              <a:solidFill>
                <a:schemeClr val="dk1"/>
              </a:solidFill>
              <a:latin typeface="Times New Roman" panose="02020603050405020304" pitchFamily="18" charset="0"/>
              <a:ea typeface="Roboto Medium"/>
              <a:cs typeface="Times New Roman" panose="02020603050405020304" pitchFamily="18" charset="0"/>
            </a:endParaRPr>
          </a:p>
          <a:p>
            <a:pPr>
              <a:buClr>
                <a:schemeClr val="dk1"/>
              </a:buClr>
              <a:buSzPts val="1500"/>
            </a:pPr>
            <a:r>
              <a:rPr lang="en-US" sz="1200" dirty="0">
                <a:solidFill>
                  <a:schemeClr val="dk1"/>
                </a:solidFill>
                <a:latin typeface="Times New Roman" panose="02020603050405020304" pitchFamily="18" charset="0"/>
                <a:ea typeface="Roboto"/>
                <a:cs typeface="Times New Roman" panose="02020603050405020304" pitchFamily="18" charset="0"/>
              </a:rPr>
              <a:t>   The system is most beneficial in high-density traffic zones; in low-traffic areas, it may not provide significant improvements over traditional signal systems.</a:t>
            </a:r>
          </a:p>
          <a:p>
            <a:pPr>
              <a:buClr>
                <a:schemeClr val="dk1"/>
              </a:buClr>
              <a:buSzPts val="1500"/>
            </a:pPr>
            <a:endParaRPr lang="en-US" sz="1200" dirty="0">
              <a:solidFill>
                <a:schemeClr val="dk1"/>
              </a:solidFill>
              <a:latin typeface="Times New Roman" panose="02020603050405020304" pitchFamily="18" charset="0"/>
              <a:ea typeface="Roboto"/>
              <a:cs typeface="Times New Roman" panose="02020603050405020304" pitchFamily="18" charset="0"/>
            </a:endParaRPr>
          </a:p>
          <a:p>
            <a:pPr>
              <a:buClr>
                <a:schemeClr val="dk1"/>
              </a:buClr>
              <a:buSzPts val="1500"/>
            </a:pPr>
            <a:r>
              <a:rPr lang="en-US" sz="1200" b="1" dirty="0">
                <a:solidFill>
                  <a:schemeClr val="dk1"/>
                </a:solidFill>
                <a:latin typeface="Times New Roman" panose="02020603050405020304" pitchFamily="18" charset="0"/>
                <a:ea typeface="Roboto Medium"/>
                <a:cs typeface="Times New Roman" panose="02020603050405020304" pitchFamily="18" charset="0"/>
              </a:rPr>
              <a:t>   3. Complex Implementation :</a:t>
            </a:r>
            <a:endParaRPr lang="en-US" sz="1200" dirty="0">
              <a:solidFill>
                <a:schemeClr val="dk1"/>
              </a:solidFill>
              <a:latin typeface="Times New Roman" panose="02020603050405020304" pitchFamily="18" charset="0"/>
              <a:ea typeface="Roboto Medium"/>
              <a:cs typeface="Times New Roman" panose="02020603050405020304" pitchFamily="18" charset="0"/>
            </a:endParaRPr>
          </a:p>
          <a:p>
            <a:pPr>
              <a:buClr>
                <a:schemeClr val="dk1"/>
              </a:buClr>
              <a:buSzPts val="1500"/>
            </a:pPr>
            <a:r>
              <a:rPr lang="en-US" sz="1200" dirty="0">
                <a:solidFill>
                  <a:schemeClr val="dk1"/>
                </a:solidFill>
                <a:latin typeface="Times New Roman" panose="02020603050405020304" pitchFamily="18" charset="0"/>
                <a:ea typeface="Roboto"/>
                <a:cs typeface="Times New Roman" panose="02020603050405020304" pitchFamily="18" charset="0"/>
              </a:rPr>
              <a:t>   Requires integration of hardware (sensors, cameras) and software (AI algorithms, cloud systems).</a:t>
            </a:r>
            <a:endParaRPr lang="en-US" sz="1200" dirty="0">
              <a:solidFill>
                <a:schemeClr val="dk1"/>
              </a:solidFill>
              <a:latin typeface="Times New Roman" panose="02020603050405020304" pitchFamily="18" charset="0"/>
              <a:cs typeface="Times New Roman" panose="02020603050405020304" pitchFamily="18" charset="0"/>
            </a:endParaRPr>
          </a:p>
          <a:p>
            <a:pPr marL="457200"/>
            <a:endParaRPr lang="en-US" sz="1200" dirty="0">
              <a:solidFill>
                <a:schemeClr val="dk1"/>
              </a:solidFill>
              <a:latin typeface="Times New Roman" panose="02020603050405020304" pitchFamily="18" charset="0"/>
              <a:ea typeface="Calibri"/>
              <a:cs typeface="Times New Roman" panose="02020603050405020304" pitchFamily="18" charset="0"/>
            </a:endParaRPr>
          </a:p>
          <a:p>
            <a:pPr marL="457200"/>
            <a:endParaRPr lang="en-US" sz="1200" dirty="0">
              <a:solidFill>
                <a:schemeClr val="dk1"/>
              </a:solidFill>
              <a:latin typeface="Times New Roman" panose="02020603050405020304" pitchFamily="18" charset="0"/>
              <a:ea typeface="Calibri"/>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2"/>
        <p:cNvGrpSpPr/>
        <p:nvPr/>
      </p:nvGrpSpPr>
      <p:grpSpPr>
        <a:xfrm>
          <a:off x="0" y="0"/>
          <a:ext cx="0" cy="0"/>
          <a:chOff x="0" y="0"/>
          <a:chExt cx="0" cy="0"/>
        </a:xfrm>
      </p:grpSpPr>
      <p:sp>
        <p:nvSpPr>
          <p:cNvPr id="99" name="Rectangle 98">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5300" cy="457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3" name="Google Shape;93;p14"/>
          <p:cNvPicPr preferRelativeResize="0"/>
          <p:nvPr/>
        </p:nvPicPr>
        <p:blipFill>
          <a:blip r:embed="rId3">
            <a:alphaModFix/>
          </a:blip>
          <a:srcRect t="10725" r="-3" b="21742"/>
          <a:stretch/>
        </p:blipFill>
        <p:spPr>
          <a:xfrm>
            <a:off x="2851464" y="0"/>
            <a:ext cx="5263828" cy="4571991"/>
          </a:xfrm>
          <a:prstGeom prst="rect">
            <a:avLst/>
          </a:prstGeom>
          <a:noFill/>
        </p:spPr>
      </p:pic>
      <p:sp>
        <p:nvSpPr>
          <p:cNvPr id="101" name="Rectangle 10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5300" cy="4572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Google Shape;94;p14"/>
          <p:cNvSpPr txBox="1"/>
          <p:nvPr/>
        </p:nvSpPr>
        <p:spPr>
          <a:xfrm>
            <a:off x="577215" y="694262"/>
            <a:ext cx="7166610" cy="1591733"/>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600"/>
              </a:spcAft>
            </a:pPr>
            <a:r>
              <a:rPr lang="en-US" sz="2800" b="1" kern="1200" dirty="0">
                <a:solidFill>
                  <a:schemeClr val="bg1"/>
                </a:solidFill>
                <a:latin typeface="+mj-lt"/>
                <a:ea typeface="+mj-ea"/>
                <a:cs typeface="+mj-cs"/>
                <a:sym typeface="Roboto SemiBold"/>
              </a:rPr>
              <a:t>Traffic Density-Based</a:t>
            </a:r>
          </a:p>
          <a:p>
            <a:pPr marL="0" lvl="0" indent="0">
              <a:lnSpc>
                <a:spcPct val="90000"/>
              </a:lnSpc>
              <a:spcBef>
                <a:spcPct val="0"/>
              </a:spcBef>
              <a:spcAft>
                <a:spcPts val="600"/>
              </a:spcAft>
            </a:pPr>
            <a:r>
              <a:rPr lang="en-US" sz="2800" b="1" kern="1200" dirty="0">
                <a:solidFill>
                  <a:schemeClr val="bg1"/>
                </a:solidFill>
                <a:latin typeface="+mj-lt"/>
                <a:ea typeface="+mj-ea"/>
                <a:cs typeface="+mj-cs"/>
                <a:sym typeface="Roboto SemiBold"/>
              </a:rPr>
              <a:t>Signal Timing Control System</a:t>
            </a:r>
          </a:p>
        </p:txBody>
      </p:sp>
      <p:cxnSp>
        <p:nvCxnSpPr>
          <p:cNvPr id="103" name="Straight Connector 10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5589" y="2454272"/>
            <a:ext cx="794411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p:nvPr/>
        </p:nvSpPr>
        <p:spPr>
          <a:xfrm>
            <a:off x="221400" y="124690"/>
            <a:ext cx="2133181" cy="4113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dirty="0">
                <a:solidFill>
                  <a:schemeClr val="dk1"/>
                </a:solidFill>
                <a:latin typeface="Times New Roman" panose="02020603050405020304" pitchFamily="18" charset="0"/>
                <a:ea typeface="Roboto Medium"/>
                <a:cs typeface="Times New Roman" panose="02020603050405020304" pitchFamily="18" charset="0"/>
                <a:sym typeface="Roboto Medium"/>
              </a:rPr>
              <a:t>APPLICATIONS :</a:t>
            </a:r>
            <a:endParaRPr lang="en-US" sz="1600" b="1" u="sng" dirty="0">
              <a:solidFill>
                <a:schemeClr val="dk1"/>
              </a:solidFill>
              <a:latin typeface="Times New Roman" panose="02020603050405020304" pitchFamily="18" charset="0"/>
              <a:ea typeface="Roboto Medium"/>
              <a:cs typeface="Times New Roman" panose="02020603050405020304" pitchFamily="18" charset="0"/>
            </a:endParaRPr>
          </a:p>
        </p:txBody>
      </p:sp>
      <p:sp>
        <p:nvSpPr>
          <p:cNvPr id="181" name="Google Shape;181;p26"/>
          <p:cNvSpPr txBox="1"/>
          <p:nvPr/>
        </p:nvSpPr>
        <p:spPr>
          <a:xfrm>
            <a:off x="221400" y="484430"/>
            <a:ext cx="7672500" cy="3757200"/>
          </a:xfrm>
          <a:prstGeom prst="rect">
            <a:avLst/>
          </a:prstGeom>
          <a:noFill/>
          <a:ln>
            <a:noFill/>
          </a:ln>
        </p:spPr>
        <p:txBody>
          <a:bodyPr spcFirstLastPara="1" wrap="square" lIns="91425" tIns="91425" rIns="91425" bIns="91425" anchor="t" anchorCtr="0">
            <a:noAutofit/>
          </a:bodyPr>
          <a:lstStyle/>
          <a:p>
            <a:pPr marL="133350" lvl="0" algn="l" rtl="0">
              <a:spcBef>
                <a:spcPts val="0"/>
              </a:spcBef>
              <a:spcAft>
                <a:spcPts val="0"/>
              </a:spcAft>
              <a:buClr>
                <a:schemeClr val="dk1"/>
              </a:buClr>
              <a:buSzPts val="1500"/>
            </a:pPr>
            <a:r>
              <a:rPr lang="en-US" sz="1300" b="1" dirty="0">
                <a:solidFill>
                  <a:schemeClr val="dk1"/>
                </a:solidFill>
                <a:latin typeface="Times New Roman" panose="02020603050405020304" pitchFamily="18" charset="0"/>
                <a:ea typeface="Roboto Medium"/>
                <a:cs typeface="Times New Roman" panose="02020603050405020304" pitchFamily="18" charset="0"/>
                <a:sym typeface="Roboto Medium"/>
              </a:rPr>
              <a:t>1. Urban Traffic Management</a:t>
            </a:r>
            <a:r>
              <a:rPr lang="en-US" sz="1300" dirty="0">
                <a:solidFill>
                  <a:schemeClr val="dk1"/>
                </a:solidFill>
                <a:latin typeface="Times New Roman" panose="02020603050405020304" pitchFamily="18" charset="0"/>
                <a:ea typeface="Roboto Medium"/>
                <a:cs typeface="Times New Roman" panose="02020603050405020304" pitchFamily="18" charset="0"/>
                <a:sym typeface="Roboto Medium"/>
              </a:rPr>
              <a:t> </a:t>
            </a:r>
            <a:r>
              <a:rPr lang="en-US" sz="1300" b="1" dirty="0">
                <a:solidFill>
                  <a:schemeClr val="dk1"/>
                </a:solidFill>
                <a:latin typeface="Times New Roman" panose="02020603050405020304" pitchFamily="18" charset="0"/>
                <a:ea typeface="Roboto Medium"/>
                <a:cs typeface="Times New Roman" panose="02020603050405020304" pitchFamily="18" charset="0"/>
                <a:sym typeface="Roboto Medium"/>
              </a:rPr>
              <a:t>:</a:t>
            </a:r>
            <a:endParaRPr lang="en-US" sz="1300" b="1" dirty="0">
              <a:solidFill>
                <a:schemeClr val="dk1"/>
              </a:solidFill>
              <a:latin typeface="Times New Roman" panose="02020603050405020304" pitchFamily="18" charset="0"/>
              <a:ea typeface="Roboto Medium"/>
              <a:cs typeface="Times New Roman" panose="02020603050405020304" pitchFamily="18" charset="0"/>
            </a:endParaRPr>
          </a:p>
          <a:p>
            <a:pPr marL="457200" lvl="0" indent="0" algn="l" rtl="0">
              <a:spcBef>
                <a:spcPts val="0"/>
              </a:spcBef>
              <a:spcAft>
                <a:spcPts val="0"/>
              </a:spcAft>
              <a:buNone/>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Optimizes signal timings at busy intersections, reducing congestion and improving traffic flow in cities.</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133350" lvl="0" algn="l" rtl="0">
              <a:spcBef>
                <a:spcPts val="0"/>
              </a:spcBef>
              <a:spcAft>
                <a:spcPts val="0"/>
              </a:spcAft>
              <a:buClr>
                <a:schemeClr val="dk1"/>
              </a:buClr>
              <a:buSzPts val="1500"/>
            </a:pPr>
            <a:endParaRPr lang="en-US" sz="1300" b="1" dirty="0">
              <a:solidFill>
                <a:schemeClr val="dk1"/>
              </a:solidFill>
              <a:latin typeface="Times New Roman" panose="02020603050405020304" pitchFamily="18" charset="0"/>
              <a:ea typeface="Roboto Medium"/>
              <a:cs typeface="Times New Roman" panose="02020603050405020304" pitchFamily="18" charset="0"/>
              <a:sym typeface="Roboto Medium"/>
            </a:endParaRPr>
          </a:p>
          <a:p>
            <a:pPr marL="133350" lvl="0" algn="l" rtl="0">
              <a:spcBef>
                <a:spcPts val="0"/>
              </a:spcBef>
              <a:spcAft>
                <a:spcPts val="0"/>
              </a:spcAft>
              <a:buClr>
                <a:schemeClr val="dk1"/>
              </a:buClr>
              <a:buSzPts val="1500"/>
            </a:pPr>
            <a:r>
              <a:rPr lang="en-US" sz="1300" b="1" dirty="0">
                <a:solidFill>
                  <a:schemeClr val="dk1"/>
                </a:solidFill>
                <a:latin typeface="Times New Roman" panose="02020603050405020304" pitchFamily="18" charset="0"/>
                <a:ea typeface="Roboto Medium"/>
                <a:cs typeface="Times New Roman" panose="02020603050405020304" pitchFamily="18" charset="0"/>
                <a:sym typeface="Roboto Medium"/>
              </a:rPr>
              <a:t>2. Emergency Vehicle Priority System :</a:t>
            </a:r>
            <a:endParaRPr sz="1300" b="1" dirty="0">
              <a:solidFill>
                <a:schemeClr val="dk1"/>
              </a:solidFill>
              <a:latin typeface="Times New Roman" panose="02020603050405020304" pitchFamily="18" charset="0"/>
              <a:ea typeface="Roboto Medium"/>
              <a:cs typeface="Times New Roman" panose="02020603050405020304" pitchFamily="18" charset="0"/>
            </a:endParaRPr>
          </a:p>
          <a:p>
            <a:pPr marL="457200" lvl="0" indent="0" algn="l" rtl="0">
              <a:spcBef>
                <a:spcPts val="0"/>
              </a:spcBef>
              <a:spcAft>
                <a:spcPts val="0"/>
              </a:spcAft>
              <a:buNone/>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Detects ambulances, fire trucks, and police vehicles, giving them priority by adjusting traffic signals to ensure faster emergency response times.</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133350" lvl="0" algn="l" rtl="0">
              <a:spcBef>
                <a:spcPts val="0"/>
              </a:spcBef>
              <a:spcAft>
                <a:spcPts val="0"/>
              </a:spcAft>
              <a:buClr>
                <a:schemeClr val="dk1"/>
              </a:buClr>
              <a:buSzPts val="1500"/>
            </a:pPr>
            <a:endParaRPr lang="en-US" sz="1300" b="1" dirty="0">
              <a:solidFill>
                <a:schemeClr val="dk1"/>
              </a:solidFill>
              <a:latin typeface="Times New Roman" panose="02020603050405020304" pitchFamily="18" charset="0"/>
              <a:ea typeface="Roboto Medium"/>
              <a:cs typeface="Times New Roman" panose="02020603050405020304" pitchFamily="18" charset="0"/>
              <a:sym typeface="Roboto Medium"/>
            </a:endParaRPr>
          </a:p>
          <a:p>
            <a:pPr marL="133350" lvl="0" algn="l" rtl="0">
              <a:spcBef>
                <a:spcPts val="0"/>
              </a:spcBef>
              <a:spcAft>
                <a:spcPts val="0"/>
              </a:spcAft>
              <a:buClr>
                <a:schemeClr val="dk1"/>
              </a:buClr>
              <a:buSzPts val="1500"/>
            </a:pPr>
            <a:r>
              <a:rPr lang="en-US" sz="1300" b="1" dirty="0">
                <a:solidFill>
                  <a:schemeClr val="dk1"/>
                </a:solidFill>
                <a:latin typeface="Times New Roman" panose="02020603050405020304" pitchFamily="18" charset="0"/>
                <a:ea typeface="Roboto Medium"/>
                <a:cs typeface="Times New Roman" panose="02020603050405020304" pitchFamily="18" charset="0"/>
                <a:sym typeface="Roboto Medium"/>
              </a:rPr>
              <a:t>3. Smart City Integration :</a:t>
            </a:r>
            <a:endParaRPr sz="1300" b="1" dirty="0">
              <a:solidFill>
                <a:schemeClr val="dk1"/>
              </a:solidFill>
              <a:latin typeface="Times New Roman" panose="02020603050405020304" pitchFamily="18" charset="0"/>
              <a:ea typeface="Roboto Medium"/>
              <a:cs typeface="Times New Roman" panose="02020603050405020304" pitchFamily="18" charset="0"/>
            </a:endParaRPr>
          </a:p>
          <a:p>
            <a:pPr marL="457200" lvl="0" indent="0" algn="l" rtl="0">
              <a:spcBef>
                <a:spcPts val="0"/>
              </a:spcBef>
              <a:spcAft>
                <a:spcPts val="0"/>
              </a:spcAft>
              <a:buNone/>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Works with IoT-based smart city infrastructure, providing real-time traffic data for better urban planning and decision-making. </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133350" lvl="0" algn="l" rtl="0">
              <a:spcBef>
                <a:spcPts val="0"/>
              </a:spcBef>
              <a:spcAft>
                <a:spcPts val="0"/>
              </a:spcAft>
              <a:buClr>
                <a:schemeClr val="dk1"/>
              </a:buClr>
              <a:buSzPts val="1500"/>
            </a:pPr>
            <a:endParaRPr lang="en-US" sz="1300" b="1" dirty="0">
              <a:solidFill>
                <a:schemeClr val="dk1"/>
              </a:solidFill>
              <a:latin typeface="Times New Roman" panose="02020603050405020304" pitchFamily="18" charset="0"/>
              <a:ea typeface="Roboto Medium"/>
              <a:cs typeface="Times New Roman" panose="02020603050405020304" pitchFamily="18" charset="0"/>
              <a:sym typeface="Roboto Medium"/>
            </a:endParaRPr>
          </a:p>
          <a:p>
            <a:pPr marL="133350" lvl="0" algn="l" rtl="0">
              <a:spcBef>
                <a:spcPts val="0"/>
              </a:spcBef>
              <a:spcAft>
                <a:spcPts val="0"/>
              </a:spcAft>
              <a:buClr>
                <a:schemeClr val="dk1"/>
              </a:buClr>
              <a:buSzPts val="1500"/>
            </a:pPr>
            <a:r>
              <a:rPr lang="en-US" sz="1300" b="1" dirty="0">
                <a:solidFill>
                  <a:schemeClr val="dk1"/>
                </a:solidFill>
                <a:latin typeface="Times New Roman" panose="02020603050405020304" pitchFamily="18" charset="0"/>
                <a:ea typeface="Roboto Medium"/>
                <a:cs typeface="Times New Roman" panose="02020603050405020304" pitchFamily="18" charset="0"/>
                <a:sym typeface="Roboto Medium"/>
              </a:rPr>
              <a:t>4. Pollution and Fuel Consumption Reduction :</a:t>
            </a:r>
            <a:endParaRPr sz="1300" b="1" dirty="0">
              <a:solidFill>
                <a:schemeClr val="dk1"/>
              </a:solidFill>
              <a:latin typeface="Times New Roman" panose="02020603050405020304" pitchFamily="18" charset="0"/>
              <a:ea typeface="Roboto Medium"/>
              <a:cs typeface="Times New Roman" panose="02020603050405020304" pitchFamily="18" charset="0"/>
            </a:endParaRPr>
          </a:p>
          <a:p>
            <a:pPr marL="457200" lvl="0" indent="0" algn="l" rtl="0">
              <a:spcBef>
                <a:spcPts val="0"/>
              </a:spcBef>
              <a:spcAft>
                <a:spcPts val="0"/>
              </a:spcAft>
              <a:buClr>
                <a:schemeClr val="dk1"/>
              </a:buClr>
              <a:buSzPts val="1100"/>
              <a:buFont typeface="Arial"/>
              <a:buNone/>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Reduces vehicle idle time at signals, lowering fuel consumption and cutting down harmful emissions, contributing to environmental sustainability.</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133350" lvl="0" algn="l" rtl="0">
              <a:spcBef>
                <a:spcPts val="0"/>
              </a:spcBef>
              <a:spcAft>
                <a:spcPts val="0"/>
              </a:spcAft>
              <a:buClr>
                <a:schemeClr val="dk1"/>
              </a:buClr>
              <a:buSzPts val="1500"/>
            </a:pPr>
            <a:endParaRPr lang="en-US" sz="1300" b="1" dirty="0">
              <a:solidFill>
                <a:schemeClr val="dk1"/>
              </a:solidFill>
              <a:latin typeface="Times New Roman" panose="02020603050405020304" pitchFamily="18" charset="0"/>
              <a:ea typeface="Roboto Medium"/>
              <a:cs typeface="Times New Roman" panose="02020603050405020304" pitchFamily="18" charset="0"/>
              <a:sym typeface="Roboto Medium"/>
            </a:endParaRPr>
          </a:p>
          <a:p>
            <a:pPr marL="133350" lvl="0" algn="l" rtl="0">
              <a:spcBef>
                <a:spcPts val="0"/>
              </a:spcBef>
              <a:spcAft>
                <a:spcPts val="0"/>
              </a:spcAft>
              <a:buClr>
                <a:schemeClr val="dk1"/>
              </a:buClr>
              <a:buSzPts val="1500"/>
            </a:pPr>
            <a:r>
              <a:rPr lang="en-US" sz="1300" b="1" dirty="0">
                <a:solidFill>
                  <a:schemeClr val="dk1"/>
                </a:solidFill>
                <a:latin typeface="Times New Roman" panose="02020603050405020304" pitchFamily="18" charset="0"/>
                <a:ea typeface="Roboto Medium"/>
                <a:cs typeface="Times New Roman" panose="02020603050405020304" pitchFamily="18" charset="0"/>
                <a:sym typeface="Roboto Medium"/>
              </a:rPr>
              <a:t>5. Highway and Expressway Traffic Control:</a:t>
            </a:r>
            <a:endParaRPr sz="1300" b="1" dirty="0">
              <a:solidFill>
                <a:schemeClr val="dk1"/>
              </a:solidFill>
              <a:latin typeface="Times New Roman" panose="02020603050405020304" pitchFamily="18" charset="0"/>
              <a:ea typeface="Roboto Medium"/>
              <a:cs typeface="Times New Roman" panose="02020603050405020304" pitchFamily="18" charset="0"/>
            </a:endParaRPr>
          </a:p>
          <a:p>
            <a:pPr marL="457200" lvl="0" indent="0" algn="l" rtl="0">
              <a:spcBef>
                <a:spcPts val="0"/>
              </a:spcBef>
              <a:spcAft>
                <a:spcPts val="0"/>
              </a:spcAft>
              <a:buClr>
                <a:schemeClr val="dk1"/>
              </a:buClr>
              <a:buSzPts val="1100"/>
              <a:buFont typeface="Arial"/>
              <a:buNone/>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Can be implemented at highway exits and toll plazas to manage traffic density and improve vehicle movement efficiency.</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3271"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7"/>
          <p:cNvSpPr txBox="1"/>
          <p:nvPr/>
        </p:nvSpPr>
        <p:spPr>
          <a:xfrm>
            <a:off x="320998" y="874070"/>
            <a:ext cx="1936427" cy="630979"/>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1600" b="1" u="sng" kern="1200" dirty="0">
                <a:solidFill>
                  <a:schemeClr val="tx1"/>
                </a:solidFill>
                <a:latin typeface="Times New Roman" panose="02020603050405020304" pitchFamily="18" charset="0"/>
                <a:ea typeface="+mj-ea"/>
                <a:cs typeface="Times New Roman" panose="02020603050405020304" pitchFamily="18" charset="0"/>
                <a:sym typeface="Roboto Medium"/>
              </a:rPr>
              <a:t>CONCLUSION:</a:t>
            </a:r>
            <a:endParaRPr lang="en-US" sz="1600" b="1" u="sng" kern="1200" dirty="0">
              <a:solidFill>
                <a:schemeClr val="tx1"/>
              </a:solidFill>
              <a:latin typeface="Times New Roman" panose="02020603050405020304" pitchFamily="18" charset="0"/>
              <a:ea typeface="+mj-ea"/>
              <a:cs typeface="Times New Roman" panose="02020603050405020304" pitchFamily="18" charset="0"/>
            </a:endParaRPr>
          </a:p>
        </p:txBody>
      </p:sp>
      <p:pic>
        <p:nvPicPr>
          <p:cNvPr id="2" name="Picture 1" descr="A close up of a traffic light&#10;&#10;AI-generated content may be incorrect.">
            <a:extLst>
              <a:ext uri="{FF2B5EF4-FFF2-40B4-BE49-F238E27FC236}">
                <a16:creationId xmlns:a16="http://schemas.microsoft.com/office/drawing/2014/main" id="{2AA72131-5E1B-3CA5-DFA5-3902F1F1CA8F}"/>
              </a:ext>
            </a:extLst>
          </p:cNvPr>
          <p:cNvPicPr>
            <a:picLocks noChangeAspect="1"/>
          </p:cNvPicPr>
          <p:nvPr/>
        </p:nvPicPr>
        <p:blipFill>
          <a:blip r:embed="rId3"/>
          <a:srcRect t="1766" b="8671"/>
          <a:stretch/>
        </p:blipFill>
        <p:spPr>
          <a:xfrm>
            <a:off x="4852034" y="0"/>
            <a:ext cx="3263265" cy="4572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87" name="Google Shape;187;p27"/>
          <p:cNvSpPr txBox="1"/>
          <p:nvPr/>
        </p:nvSpPr>
        <p:spPr>
          <a:xfrm>
            <a:off x="320998" y="1505049"/>
            <a:ext cx="4628192" cy="1204870"/>
          </a:xfrm>
          <a:prstGeom prst="rect">
            <a:avLst/>
          </a:prstGeom>
        </p:spPr>
        <p:txBody>
          <a:bodyPr spcFirstLastPara="1" vert="horz" lIns="91440" tIns="45720" rIns="91440" bIns="45720" rtlCol="0" anchor="t" anchorCtr="0">
            <a:normAutofit/>
          </a:bodyPr>
          <a:lstStyle/>
          <a:p>
            <a:pPr marL="0" marR="0" lvl="0" indent="-228600" algn="just">
              <a:lnSpc>
                <a:spcPct val="90000"/>
              </a:lnSpc>
              <a:spcBef>
                <a:spcPts val="0"/>
              </a:spcBef>
              <a:spcAft>
                <a:spcPts val="600"/>
              </a:spcAft>
              <a:buFont typeface="Arial" panose="020B0604020202020204" pitchFamily="34" charset="0"/>
              <a:buChar char="•"/>
            </a:pPr>
            <a:r>
              <a:rPr lang="en-US" sz="1200" kern="1200" dirty="0">
                <a:solidFill>
                  <a:schemeClr val="tx1"/>
                </a:solidFill>
                <a:latin typeface="Times New Roman" panose="02020603050405020304" pitchFamily="18" charset="0"/>
                <a:ea typeface="Roboto Medium"/>
                <a:cs typeface="Times New Roman" panose="02020603050405020304" pitchFamily="18" charset="0"/>
                <a:sym typeface="Roboto"/>
              </a:rPr>
              <a:t>The Traffic Density-Based Signal Timing Control System Improves urban traffic by adjusting signal timings based on the real-time traffic conditions. Using Sensors, IoT and machine Learning, It optimizes traffic flow, reduces congestion, and helps the environment. The System boosts transportation efficiency, lowers fuel use, and cuts emissions, offering a scalable solution for growing cities.</a:t>
            </a:r>
            <a:endParaRPr lang="en-US" sz="1200" kern="1200" dirty="0">
              <a:solidFill>
                <a:schemeClr val="tx1"/>
              </a:solidFill>
              <a:latin typeface="Times New Roman" panose="02020603050405020304" pitchFamily="18" charset="0"/>
              <a:ea typeface="Roboto Medium"/>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p:nvPr/>
        </p:nvSpPr>
        <p:spPr>
          <a:xfrm>
            <a:off x="0" y="0"/>
            <a:ext cx="8127997" cy="4572000"/>
          </a:xfrm>
          <a:custGeom>
            <a:avLst/>
            <a:gdLst/>
            <a:ahLst/>
            <a:cxnLst/>
            <a:rect l="l" t="t" r="r" b="b"/>
            <a:pathLst>
              <a:path w="8127997" h="4572000" extrusionOk="0">
                <a:moveTo>
                  <a:pt x="0" y="0"/>
                </a:moveTo>
                <a:lnTo>
                  <a:pt x="8127997" y="0"/>
                </a:lnTo>
                <a:lnTo>
                  <a:pt x="8127997" y="4572000"/>
                </a:lnTo>
                <a:lnTo>
                  <a:pt x="0" y="4572000"/>
                </a:lnTo>
                <a:lnTo>
                  <a:pt x="0" y="0"/>
                </a:lnTo>
                <a:close/>
              </a:path>
            </a:pathLst>
          </a:custGeom>
          <a:blipFill rotWithShape="1">
            <a:blip r:embed="rId3">
              <a:alphaModFix/>
            </a:blip>
            <a:stretch>
              <a:fillRect/>
            </a:stretch>
          </a:blipFill>
          <a:ln>
            <a:noFill/>
          </a:ln>
        </p:spPr>
        <p:txBody>
          <a:bodyPr/>
          <a:lstStyle/>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9" y="0"/>
            <a:ext cx="8113271"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oogle Shape;101;p15"/>
          <p:cNvPicPr preferRelativeResize="0"/>
          <p:nvPr/>
        </p:nvPicPr>
        <p:blipFill>
          <a:blip r:embed="rId3"/>
          <a:srcRect l="3567" r="-1" b="-1"/>
          <a:stretch/>
        </p:blipFill>
        <p:spPr>
          <a:xfrm>
            <a:off x="1676916" y="10"/>
            <a:ext cx="6436355" cy="4571990"/>
          </a:xfrm>
          <a:prstGeom prst="rect">
            <a:avLst/>
          </a:prstGeom>
          <a:noFill/>
        </p:spPr>
      </p:pic>
      <p:sp>
        <p:nvSpPr>
          <p:cNvPr id="114" name="Rectangle 1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19143" cy="4572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Google Shape;99;p15"/>
          <p:cNvSpPr txBox="1"/>
          <p:nvPr/>
        </p:nvSpPr>
        <p:spPr>
          <a:xfrm>
            <a:off x="368122" y="294141"/>
            <a:ext cx="2471024" cy="636694"/>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1600" b="1" u="sng" kern="1200" dirty="0">
                <a:solidFill>
                  <a:schemeClr val="tx1"/>
                </a:solidFill>
                <a:latin typeface="Times New Roman" panose="02020603050405020304" pitchFamily="18" charset="0"/>
                <a:ea typeface="+mj-ea"/>
                <a:cs typeface="Times New Roman" panose="02020603050405020304" pitchFamily="18" charset="0"/>
                <a:sym typeface="Roboto SemiBold"/>
              </a:rPr>
              <a:t>LIST OF CONTENTS:</a:t>
            </a:r>
          </a:p>
        </p:txBody>
      </p:sp>
      <p:sp>
        <p:nvSpPr>
          <p:cNvPr id="100" name="Google Shape;100;p15"/>
          <p:cNvSpPr txBox="1"/>
          <p:nvPr/>
        </p:nvSpPr>
        <p:spPr>
          <a:xfrm>
            <a:off x="535064" y="862610"/>
            <a:ext cx="2544145" cy="3457929"/>
          </a:xfrm>
          <a:prstGeom prst="rect">
            <a:avLst/>
          </a:prstGeom>
        </p:spPr>
        <p:txBody>
          <a:bodyPr spcFirstLastPara="1" vert="horz" lIns="91440" tIns="45720" rIns="91440" bIns="45720" rtlCol="0" anchor="t" anchorCtr="0">
            <a:noAutofit/>
          </a:bodyPr>
          <a:lstStyle/>
          <a:p>
            <a:pPr marL="457200" lvl="0" indent="-228600">
              <a:lnSpc>
                <a:spcPct val="90000"/>
              </a:lnSpc>
              <a:spcBef>
                <a:spcPts val="0"/>
              </a:spcBef>
              <a:spcAft>
                <a:spcPts val="600"/>
              </a:spcAft>
              <a:buClr>
                <a:schemeClr val="dk1"/>
              </a:buClr>
              <a:buSzPts val="1600"/>
              <a:buFont typeface="Arial" panose="020B0604020202020204" pitchFamily="34" charset="0"/>
              <a:buChar char="•"/>
            </a:pPr>
            <a:r>
              <a:rPr lang="en-US" sz="1200" kern="1200" dirty="0">
                <a:solidFill>
                  <a:schemeClr val="tx1"/>
                </a:solidFill>
                <a:latin typeface="Times New Roman" panose="02020603050405020304" pitchFamily="18" charset="0"/>
                <a:ea typeface="Roboto Medium"/>
                <a:cs typeface="Times New Roman" panose="02020603050405020304" pitchFamily="18" charset="0"/>
                <a:sym typeface="Roboto Medium"/>
              </a:rPr>
              <a:t>Objective</a:t>
            </a:r>
            <a:endParaRPr lang="en-US" sz="1200" kern="1200" dirty="0">
              <a:solidFill>
                <a:schemeClr val="tx1"/>
              </a:solidFill>
              <a:latin typeface="Times New Roman" panose="02020603050405020304" pitchFamily="18" charset="0"/>
              <a:ea typeface="Roboto Medium"/>
              <a:cs typeface="Times New Roman" panose="02020603050405020304" pitchFamily="18" charset="0"/>
            </a:endParaRPr>
          </a:p>
          <a:p>
            <a:pPr marL="457200" lvl="0" indent="-228600">
              <a:lnSpc>
                <a:spcPct val="90000"/>
              </a:lnSpc>
              <a:spcBef>
                <a:spcPts val="0"/>
              </a:spcBef>
              <a:spcAft>
                <a:spcPts val="600"/>
              </a:spcAft>
              <a:buClr>
                <a:schemeClr val="dk1"/>
              </a:buClr>
              <a:buSzPts val="1600"/>
              <a:buFont typeface="Arial" panose="020B0604020202020204" pitchFamily="34" charset="0"/>
              <a:buChar char="•"/>
            </a:pPr>
            <a:r>
              <a:rPr lang="en-US" sz="1200" kern="1200" dirty="0">
                <a:solidFill>
                  <a:schemeClr val="tx1"/>
                </a:solidFill>
                <a:latin typeface="Times New Roman" panose="02020603050405020304" pitchFamily="18" charset="0"/>
                <a:ea typeface="Roboto Medium"/>
                <a:cs typeface="Times New Roman" panose="02020603050405020304" pitchFamily="18" charset="0"/>
                <a:sym typeface="Roboto Medium"/>
              </a:rPr>
              <a:t>Abstract</a:t>
            </a:r>
            <a:endParaRPr lang="en-US" sz="1200" kern="1200" dirty="0">
              <a:solidFill>
                <a:schemeClr val="tx1"/>
              </a:solidFill>
              <a:latin typeface="Times New Roman" panose="02020603050405020304" pitchFamily="18" charset="0"/>
              <a:ea typeface="Roboto Medium"/>
              <a:cs typeface="Times New Roman" panose="02020603050405020304" pitchFamily="18" charset="0"/>
            </a:endParaRPr>
          </a:p>
          <a:p>
            <a:pPr marL="457200" lvl="0" indent="-228600">
              <a:lnSpc>
                <a:spcPct val="90000"/>
              </a:lnSpc>
              <a:spcBef>
                <a:spcPts val="0"/>
              </a:spcBef>
              <a:spcAft>
                <a:spcPts val="600"/>
              </a:spcAft>
              <a:buClr>
                <a:schemeClr val="dk1"/>
              </a:buClr>
              <a:buSzPts val="1600"/>
              <a:buFont typeface="Arial" panose="020B0604020202020204" pitchFamily="34" charset="0"/>
              <a:buChar char="•"/>
            </a:pPr>
            <a:r>
              <a:rPr lang="en-US" sz="1200" kern="1200" dirty="0">
                <a:solidFill>
                  <a:schemeClr val="tx1"/>
                </a:solidFill>
                <a:latin typeface="Times New Roman" panose="02020603050405020304" pitchFamily="18" charset="0"/>
                <a:ea typeface="Roboto Medium"/>
                <a:cs typeface="Times New Roman" panose="02020603050405020304" pitchFamily="18" charset="0"/>
                <a:sym typeface="Roboto Medium"/>
              </a:rPr>
              <a:t>Introduction</a:t>
            </a:r>
          </a:p>
          <a:p>
            <a:pPr marL="457200" lvl="0" indent="-228600">
              <a:lnSpc>
                <a:spcPct val="90000"/>
              </a:lnSpc>
              <a:spcBef>
                <a:spcPts val="0"/>
              </a:spcBef>
              <a:spcAft>
                <a:spcPts val="600"/>
              </a:spcAft>
              <a:buClr>
                <a:schemeClr val="dk1"/>
              </a:buClr>
              <a:buSzPts val="1600"/>
              <a:buFont typeface="Arial" panose="020B0604020202020204" pitchFamily="34" charset="0"/>
              <a:buChar char="•"/>
            </a:pPr>
            <a:r>
              <a:rPr lang="en-US" sz="1200" kern="1200" dirty="0">
                <a:solidFill>
                  <a:schemeClr val="tx1"/>
                </a:solidFill>
                <a:latin typeface="Times New Roman" panose="02020603050405020304" pitchFamily="18" charset="0"/>
                <a:ea typeface="Roboto Medium"/>
                <a:cs typeface="Times New Roman" panose="02020603050405020304" pitchFamily="18" charset="0"/>
                <a:sym typeface="Roboto Medium"/>
              </a:rPr>
              <a:t>Literature Overview</a:t>
            </a:r>
            <a:endParaRPr lang="en-US" sz="1200" kern="1200" dirty="0">
              <a:solidFill>
                <a:schemeClr val="tx1"/>
              </a:solidFill>
              <a:latin typeface="Times New Roman" panose="02020603050405020304" pitchFamily="18" charset="0"/>
              <a:ea typeface="Roboto Medium"/>
              <a:cs typeface="Times New Roman" panose="02020603050405020304" pitchFamily="18" charset="0"/>
            </a:endParaRPr>
          </a:p>
          <a:p>
            <a:pPr marL="457200" lvl="0" indent="-228600">
              <a:lnSpc>
                <a:spcPct val="90000"/>
              </a:lnSpc>
              <a:spcBef>
                <a:spcPts val="0"/>
              </a:spcBef>
              <a:spcAft>
                <a:spcPts val="600"/>
              </a:spcAft>
              <a:buClr>
                <a:schemeClr val="dk1"/>
              </a:buClr>
              <a:buSzPts val="1600"/>
              <a:buFont typeface="Arial" panose="020B0604020202020204" pitchFamily="34" charset="0"/>
              <a:buChar char="•"/>
            </a:pPr>
            <a:r>
              <a:rPr lang="en-US" sz="1200" kern="1200" dirty="0">
                <a:solidFill>
                  <a:schemeClr val="tx1"/>
                </a:solidFill>
                <a:latin typeface="Times New Roman" panose="02020603050405020304" pitchFamily="18" charset="0"/>
                <a:ea typeface="Roboto Medium"/>
                <a:cs typeface="Times New Roman" panose="02020603050405020304" pitchFamily="18" charset="0"/>
                <a:sym typeface="Roboto Medium"/>
              </a:rPr>
              <a:t>Key - Components</a:t>
            </a:r>
            <a:endParaRPr lang="en-US" sz="1200" kern="1200" dirty="0">
              <a:solidFill>
                <a:schemeClr val="tx1"/>
              </a:solidFill>
              <a:latin typeface="Times New Roman" panose="02020603050405020304" pitchFamily="18" charset="0"/>
              <a:ea typeface="Roboto Medium"/>
              <a:cs typeface="Times New Roman" panose="02020603050405020304" pitchFamily="18" charset="0"/>
            </a:endParaRPr>
          </a:p>
          <a:p>
            <a:pPr marL="457200" lvl="0" indent="-228600">
              <a:lnSpc>
                <a:spcPct val="90000"/>
              </a:lnSpc>
              <a:spcBef>
                <a:spcPts val="0"/>
              </a:spcBef>
              <a:spcAft>
                <a:spcPts val="600"/>
              </a:spcAft>
              <a:buClr>
                <a:schemeClr val="dk1"/>
              </a:buClr>
              <a:buSzPts val="1600"/>
              <a:buFont typeface="Arial" panose="020B0604020202020204" pitchFamily="34" charset="0"/>
              <a:buChar char="•"/>
            </a:pPr>
            <a:r>
              <a:rPr lang="en-US" sz="1200" kern="1200" dirty="0">
                <a:solidFill>
                  <a:schemeClr val="tx1"/>
                </a:solidFill>
                <a:latin typeface="Times New Roman" panose="02020603050405020304" pitchFamily="18" charset="0"/>
                <a:ea typeface="Roboto Medium"/>
                <a:cs typeface="Times New Roman" panose="02020603050405020304" pitchFamily="18" charset="0"/>
                <a:sym typeface="Roboto Medium"/>
              </a:rPr>
              <a:t>Software used</a:t>
            </a:r>
          </a:p>
          <a:p>
            <a:pPr marL="457200" indent="-228600">
              <a:lnSpc>
                <a:spcPct val="90000"/>
              </a:lnSpc>
              <a:spcAft>
                <a:spcPts val="600"/>
              </a:spcAft>
              <a:buClr>
                <a:schemeClr val="dk1"/>
              </a:buClr>
              <a:buSzPts val="1600"/>
              <a:buFont typeface="Arial" panose="020B0604020202020204" pitchFamily="34" charset="0"/>
              <a:buChar char="•"/>
            </a:pPr>
            <a:r>
              <a:rPr lang="en-US" sz="1200" kern="1200" dirty="0">
                <a:solidFill>
                  <a:schemeClr val="tx1"/>
                </a:solidFill>
                <a:latin typeface="Times New Roman" panose="02020603050405020304" pitchFamily="18" charset="0"/>
                <a:ea typeface="Roboto Medium"/>
                <a:cs typeface="Times New Roman" panose="02020603050405020304" pitchFamily="18" charset="0"/>
                <a:sym typeface="Roboto Medium"/>
              </a:rPr>
              <a:t>Block Diagram</a:t>
            </a:r>
            <a:endParaRPr lang="en-US" sz="1200" kern="1200" dirty="0">
              <a:solidFill>
                <a:schemeClr val="tx1"/>
              </a:solidFill>
              <a:latin typeface="Times New Roman" panose="02020603050405020304" pitchFamily="18" charset="0"/>
              <a:ea typeface="Roboto Medium"/>
              <a:cs typeface="Times New Roman" panose="02020603050405020304" pitchFamily="18" charset="0"/>
            </a:endParaRPr>
          </a:p>
          <a:p>
            <a:pPr marL="457200" lvl="0" indent="-228600">
              <a:lnSpc>
                <a:spcPct val="90000"/>
              </a:lnSpc>
              <a:spcBef>
                <a:spcPts val="0"/>
              </a:spcBef>
              <a:spcAft>
                <a:spcPts val="600"/>
              </a:spcAft>
              <a:buClr>
                <a:schemeClr val="dk1"/>
              </a:buClr>
              <a:buSzPts val="1600"/>
              <a:buFont typeface="Arial" panose="020B0604020202020204" pitchFamily="34" charset="0"/>
              <a:buChar char="•"/>
            </a:pPr>
            <a:r>
              <a:rPr lang="en-US" sz="1200" kern="1200" dirty="0">
                <a:solidFill>
                  <a:schemeClr val="tx1"/>
                </a:solidFill>
                <a:latin typeface="Times New Roman" panose="02020603050405020304" pitchFamily="18" charset="0"/>
                <a:ea typeface="Roboto Medium"/>
                <a:cs typeface="Times New Roman" panose="02020603050405020304" pitchFamily="18" charset="0"/>
                <a:sym typeface="Roboto Medium"/>
              </a:rPr>
              <a:t>Flow Chart</a:t>
            </a:r>
            <a:endParaRPr lang="en-US" sz="1200" kern="1200" dirty="0">
              <a:solidFill>
                <a:schemeClr val="tx1"/>
              </a:solidFill>
              <a:latin typeface="Times New Roman" panose="02020603050405020304" pitchFamily="18" charset="0"/>
              <a:ea typeface="Roboto Medium"/>
              <a:cs typeface="Times New Roman" panose="02020603050405020304" pitchFamily="18" charset="0"/>
            </a:endParaRPr>
          </a:p>
          <a:p>
            <a:pPr marL="457200" lvl="0" indent="-228600">
              <a:lnSpc>
                <a:spcPct val="90000"/>
              </a:lnSpc>
              <a:spcBef>
                <a:spcPts val="0"/>
              </a:spcBef>
              <a:spcAft>
                <a:spcPts val="600"/>
              </a:spcAft>
              <a:buClr>
                <a:schemeClr val="dk1"/>
              </a:buClr>
              <a:buSzPts val="1600"/>
              <a:buFont typeface="Arial" panose="020B0604020202020204" pitchFamily="34" charset="0"/>
              <a:buChar char="•"/>
            </a:pPr>
            <a:r>
              <a:rPr lang="en-US" sz="1200" kern="1200" dirty="0">
                <a:solidFill>
                  <a:schemeClr val="tx1"/>
                </a:solidFill>
                <a:latin typeface="Times New Roman" panose="02020603050405020304" pitchFamily="18" charset="0"/>
                <a:ea typeface="Roboto Medium"/>
                <a:cs typeface="Times New Roman" panose="02020603050405020304" pitchFamily="18" charset="0"/>
                <a:sym typeface="Roboto Medium"/>
              </a:rPr>
              <a:t>Circuit Diagram</a:t>
            </a:r>
          </a:p>
          <a:p>
            <a:pPr marL="457200" lvl="0" indent="-228600">
              <a:lnSpc>
                <a:spcPct val="90000"/>
              </a:lnSpc>
              <a:spcBef>
                <a:spcPts val="0"/>
              </a:spcBef>
              <a:spcAft>
                <a:spcPts val="600"/>
              </a:spcAft>
              <a:buClr>
                <a:schemeClr val="dk1"/>
              </a:buClr>
              <a:buSzPts val="1600"/>
              <a:buFont typeface="Arial" panose="020B0604020202020204" pitchFamily="34" charset="0"/>
              <a:buChar char="•"/>
            </a:pPr>
            <a:r>
              <a:rPr lang="en-US" sz="1200" kern="1200" dirty="0">
                <a:solidFill>
                  <a:schemeClr val="tx1"/>
                </a:solidFill>
                <a:latin typeface="Times New Roman" panose="02020603050405020304" pitchFamily="18" charset="0"/>
                <a:ea typeface="Roboto Medium"/>
                <a:cs typeface="Times New Roman" panose="02020603050405020304" pitchFamily="18" charset="0"/>
                <a:sym typeface="Roboto Medium"/>
              </a:rPr>
              <a:t>Methodology</a:t>
            </a:r>
            <a:endParaRPr lang="en-US" sz="1200" kern="1200" dirty="0">
              <a:solidFill>
                <a:schemeClr val="tx1"/>
              </a:solidFill>
              <a:latin typeface="Times New Roman" panose="02020603050405020304" pitchFamily="18" charset="0"/>
              <a:ea typeface="Roboto Medium"/>
              <a:cs typeface="Times New Roman" panose="02020603050405020304" pitchFamily="18" charset="0"/>
            </a:endParaRPr>
          </a:p>
          <a:p>
            <a:pPr marL="457200" lvl="0" indent="-228600">
              <a:lnSpc>
                <a:spcPct val="90000"/>
              </a:lnSpc>
              <a:spcBef>
                <a:spcPts val="0"/>
              </a:spcBef>
              <a:spcAft>
                <a:spcPts val="600"/>
              </a:spcAft>
              <a:buClr>
                <a:schemeClr val="dk1"/>
              </a:buClr>
              <a:buSzPts val="1600"/>
              <a:buFont typeface="Arial" panose="020B0604020202020204" pitchFamily="34" charset="0"/>
              <a:buChar char="•"/>
            </a:pPr>
            <a:r>
              <a:rPr lang="en-US" sz="1200" kern="1200" dirty="0">
                <a:solidFill>
                  <a:schemeClr val="tx1"/>
                </a:solidFill>
                <a:latin typeface="Times New Roman" panose="02020603050405020304" pitchFamily="18" charset="0"/>
                <a:ea typeface="Roboto Medium"/>
                <a:cs typeface="Times New Roman" panose="02020603050405020304" pitchFamily="18" charset="0"/>
                <a:sym typeface="Roboto Medium"/>
              </a:rPr>
              <a:t>Advantages</a:t>
            </a:r>
            <a:endParaRPr lang="en-US" sz="1200" kern="1200" dirty="0">
              <a:solidFill>
                <a:schemeClr val="tx1"/>
              </a:solidFill>
              <a:latin typeface="Times New Roman" panose="02020603050405020304" pitchFamily="18" charset="0"/>
              <a:ea typeface="Roboto Medium"/>
              <a:cs typeface="Times New Roman" panose="02020603050405020304" pitchFamily="18" charset="0"/>
            </a:endParaRPr>
          </a:p>
          <a:p>
            <a:pPr marL="457200" lvl="0" indent="-228600">
              <a:lnSpc>
                <a:spcPct val="90000"/>
              </a:lnSpc>
              <a:spcBef>
                <a:spcPts val="0"/>
              </a:spcBef>
              <a:spcAft>
                <a:spcPts val="600"/>
              </a:spcAft>
              <a:buClr>
                <a:schemeClr val="dk1"/>
              </a:buClr>
              <a:buSzPts val="1600"/>
              <a:buFont typeface="Arial" panose="020B0604020202020204" pitchFamily="34" charset="0"/>
              <a:buChar char="•"/>
            </a:pPr>
            <a:r>
              <a:rPr lang="en-US" sz="1200" kern="1200" dirty="0">
                <a:solidFill>
                  <a:schemeClr val="tx1"/>
                </a:solidFill>
                <a:latin typeface="Times New Roman" panose="02020603050405020304" pitchFamily="18" charset="0"/>
                <a:ea typeface="Roboto Medium"/>
                <a:cs typeface="Times New Roman" panose="02020603050405020304" pitchFamily="18" charset="0"/>
                <a:sym typeface="Roboto Medium"/>
              </a:rPr>
              <a:t>Disadvantages</a:t>
            </a:r>
            <a:endParaRPr lang="en-US" sz="1200" kern="1200" dirty="0">
              <a:solidFill>
                <a:schemeClr val="tx1"/>
              </a:solidFill>
              <a:latin typeface="Times New Roman" panose="02020603050405020304" pitchFamily="18" charset="0"/>
              <a:ea typeface="Roboto Medium"/>
              <a:cs typeface="Times New Roman" panose="02020603050405020304" pitchFamily="18" charset="0"/>
            </a:endParaRPr>
          </a:p>
          <a:p>
            <a:pPr marL="457200" lvl="0" indent="-228600">
              <a:lnSpc>
                <a:spcPct val="90000"/>
              </a:lnSpc>
              <a:spcBef>
                <a:spcPts val="0"/>
              </a:spcBef>
              <a:spcAft>
                <a:spcPts val="600"/>
              </a:spcAft>
              <a:buClr>
                <a:schemeClr val="dk1"/>
              </a:buClr>
              <a:buSzPts val="1600"/>
              <a:buFont typeface="Arial" panose="020B0604020202020204" pitchFamily="34" charset="0"/>
              <a:buChar char="•"/>
            </a:pPr>
            <a:r>
              <a:rPr lang="en-US" sz="1200" kern="1200" dirty="0">
                <a:solidFill>
                  <a:schemeClr val="tx1"/>
                </a:solidFill>
                <a:latin typeface="Times New Roman" panose="02020603050405020304" pitchFamily="18" charset="0"/>
                <a:ea typeface="Roboto Medium"/>
                <a:cs typeface="Times New Roman" panose="02020603050405020304" pitchFamily="18" charset="0"/>
                <a:sym typeface="Roboto Medium"/>
              </a:rPr>
              <a:t>Applications</a:t>
            </a:r>
            <a:endParaRPr lang="en-US" sz="1200" kern="1200" dirty="0">
              <a:solidFill>
                <a:schemeClr val="tx1"/>
              </a:solidFill>
              <a:latin typeface="Times New Roman" panose="02020603050405020304" pitchFamily="18" charset="0"/>
              <a:ea typeface="Roboto Medium"/>
              <a:cs typeface="Times New Roman" panose="02020603050405020304" pitchFamily="18" charset="0"/>
            </a:endParaRPr>
          </a:p>
          <a:p>
            <a:pPr marL="457200" lvl="0" indent="-228600">
              <a:lnSpc>
                <a:spcPct val="90000"/>
              </a:lnSpc>
              <a:spcBef>
                <a:spcPts val="0"/>
              </a:spcBef>
              <a:spcAft>
                <a:spcPts val="600"/>
              </a:spcAft>
              <a:buClr>
                <a:schemeClr val="dk1"/>
              </a:buClr>
              <a:buSzPts val="1600"/>
              <a:buFont typeface="Arial" panose="020B0604020202020204" pitchFamily="34" charset="0"/>
              <a:buChar char="•"/>
            </a:pPr>
            <a:r>
              <a:rPr lang="en-US" sz="1200" kern="1200" dirty="0">
                <a:solidFill>
                  <a:schemeClr val="tx1"/>
                </a:solidFill>
                <a:latin typeface="Times New Roman" panose="02020603050405020304" pitchFamily="18" charset="0"/>
                <a:ea typeface="Roboto Medium"/>
                <a:cs typeface="Times New Roman" panose="02020603050405020304" pitchFamily="18" charset="0"/>
                <a:sym typeface="Roboto Medium"/>
              </a:rPr>
              <a:t>Conclusion</a:t>
            </a:r>
            <a:endParaRPr lang="en-US" sz="1200" kern="1200" dirty="0">
              <a:solidFill>
                <a:schemeClr val="tx1"/>
              </a:solidFill>
              <a:latin typeface="Times New Roman" panose="02020603050405020304" pitchFamily="18" charset="0"/>
              <a:ea typeface="Roboto Medium"/>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5"/>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3271"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oogle Shape;106;p16"/>
          <p:cNvSpPr txBox="1"/>
          <p:nvPr/>
        </p:nvSpPr>
        <p:spPr>
          <a:xfrm>
            <a:off x="188595" y="144657"/>
            <a:ext cx="2540088" cy="531495"/>
          </a:xfrm>
          <a:prstGeom prst="rect">
            <a:avLst/>
          </a:prstGeom>
        </p:spPr>
        <p:txBody>
          <a:bodyPr spcFirstLastPara="1" vert="horz" lIns="91440" tIns="45720" rIns="91440" bIns="45720" rtlCol="0" anchor="ctr" anchorCtr="0">
            <a:normAutofit/>
          </a:bodyPr>
          <a:lstStyle/>
          <a:p>
            <a:pPr marL="457200" lvl="0" indent="-355600">
              <a:lnSpc>
                <a:spcPct val="90000"/>
              </a:lnSpc>
              <a:spcBef>
                <a:spcPct val="0"/>
              </a:spcBef>
              <a:spcAft>
                <a:spcPts val="600"/>
              </a:spcAft>
              <a:buClr>
                <a:schemeClr val="dk1"/>
              </a:buClr>
              <a:buSzPts val="2000"/>
            </a:pPr>
            <a:r>
              <a:rPr lang="en-US" sz="1800" b="1" u="sng" kern="1200" dirty="0">
                <a:solidFill>
                  <a:schemeClr val="tx1"/>
                </a:solidFill>
                <a:latin typeface="Times New Roman" panose="02020603050405020304" pitchFamily="18" charset="0"/>
                <a:ea typeface="+mj-ea"/>
                <a:cs typeface="Times New Roman" panose="02020603050405020304" pitchFamily="18" charset="0"/>
                <a:sym typeface="Roboto Medium"/>
              </a:rPr>
              <a:t>OBJECTIVE :</a:t>
            </a:r>
          </a:p>
        </p:txBody>
      </p:sp>
      <p:sp>
        <p:nvSpPr>
          <p:cNvPr id="109" name="Google Shape;109;p16"/>
          <p:cNvSpPr txBox="1"/>
          <p:nvPr/>
        </p:nvSpPr>
        <p:spPr>
          <a:xfrm>
            <a:off x="297007" y="622126"/>
            <a:ext cx="3909231" cy="1663874"/>
          </a:xfrm>
          <a:prstGeom prst="rect">
            <a:avLst/>
          </a:prstGeom>
        </p:spPr>
        <p:txBody>
          <a:bodyPr spcFirstLastPara="1" vert="horz" lIns="91440" tIns="45720" rIns="91440" bIns="45720" rtlCol="0" anchor="t" anchorCtr="0">
            <a:noAutofit/>
          </a:bodyPr>
          <a:lstStyle/>
          <a:p>
            <a:pPr indent="-228600">
              <a:lnSpc>
                <a:spcPct val="120000"/>
              </a:lnSpc>
              <a:spcAft>
                <a:spcPts val="600"/>
              </a:spcAft>
              <a:buFont typeface="Arial" panose="020B0604020202020204" pitchFamily="34" charset="0"/>
              <a:buChar char="•"/>
            </a:pPr>
            <a:r>
              <a:rPr lang="en-US" sz="1200" b="1" kern="1200" dirty="0">
                <a:solidFill>
                  <a:schemeClr val="tx1"/>
                </a:solidFill>
                <a:latin typeface="Times New Roman" panose="02020603050405020304" pitchFamily="18" charset="0"/>
                <a:ea typeface="Roboto SemiBold"/>
                <a:cs typeface="Times New Roman" panose="02020603050405020304" pitchFamily="18" charset="0"/>
              </a:rPr>
              <a:t>Goal</a:t>
            </a:r>
            <a:r>
              <a:rPr lang="en-US" sz="1200" kern="1200" dirty="0">
                <a:solidFill>
                  <a:schemeClr val="tx1"/>
                </a:solidFill>
                <a:latin typeface="Times New Roman" panose="02020603050405020304" pitchFamily="18" charset="0"/>
                <a:ea typeface="Roboto SemiBold"/>
                <a:cs typeface="Times New Roman" panose="02020603050405020304" pitchFamily="18" charset="0"/>
              </a:rPr>
              <a:t> : </a:t>
            </a:r>
          </a:p>
          <a:p>
            <a:pPr>
              <a:lnSpc>
                <a:spcPct val="120000"/>
              </a:lnSpc>
              <a:spcAft>
                <a:spcPts val="600"/>
              </a:spcAft>
            </a:pPr>
            <a:r>
              <a:rPr lang="en-US" sz="10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To develop an intelligent traffic signal control system that dynamically adjusts signal timing based on real-time traffic density, reducing congestion and improving road efficiency. Minimize vehicle wait times and enhance overall transportation efficiency by prioritizing high-density traffic lanes.</a:t>
            </a:r>
            <a:br>
              <a:rPr lang="en-US" sz="1000" dirty="0">
                <a:latin typeface="Times New Roman" panose="02020603050405020304" pitchFamily="18" charset="0"/>
                <a:cs typeface="Times New Roman" panose="02020603050405020304" pitchFamily="18" charset="0"/>
              </a:rPr>
            </a:br>
            <a:endParaRPr lang="en-US" sz="1000" kern="1200" dirty="0">
              <a:solidFill>
                <a:schemeClr val="tx1"/>
              </a:solidFill>
              <a:latin typeface="Times New Roman" panose="02020603050405020304" pitchFamily="18" charset="0"/>
              <a:ea typeface="Roboto SemiBold"/>
              <a:cs typeface="Times New Roman" panose="02020603050405020304" pitchFamily="18" charset="0"/>
            </a:endParaRPr>
          </a:p>
          <a:p>
            <a:pPr>
              <a:lnSpc>
                <a:spcPct val="90000"/>
              </a:lnSpc>
              <a:spcAft>
                <a:spcPts val="600"/>
              </a:spcAft>
            </a:pPr>
            <a:r>
              <a:rPr lang="en-US" sz="1000" kern="1200" dirty="0">
                <a:solidFill>
                  <a:schemeClr val="tx1"/>
                </a:solidFill>
                <a:latin typeface="Times New Roman" panose="02020603050405020304" pitchFamily="18" charset="0"/>
                <a:ea typeface="Roboto"/>
                <a:cs typeface="Times New Roman" panose="02020603050405020304" pitchFamily="18" charset="0"/>
                <a:sym typeface="Roboto"/>
              </a:rPr>
              <a:t> </a:t>
            </a:r>
            <a:endParaRPr lang="en-US" sz="1000" kern="1200" dirty="0">
              <a:solidFill>
                <a:schemeClr val="tx1"/>
              </a:solidFill>
              <a:latin typeface="Times New Roman" panose="02020603050405020304" pitchFamily="18" charset="0"/>
              <a:ea typeface="+mn-ea"/>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sz="1000" kern="1200" dirty="0">
              <a:solidFill>
                <a:schemeClr val="tx1"/>
              </a:solidFill>
              <a:latin typeface="Times New Roman" panose="02020603050405020304" pitchFamily="18" charset="0"/>
              <a:ea typeface="+mn-ea"/>
              <a:cs typeface="Times New Roman" panose="02020603050405020304" pitchFamily="18" charset="0"/>
            </a:endParaRPr>
          </a:p>
        </p:txBody>
      </p:sp>
      <p:pic>
        <p:nvPicPr>
          <p:cNvPr id="111" name="Google Shape;111;p16"/>
          <p:cNvPicPr preferRelativeResize="0"/>
          <p:nvPr/>
        </p:nvPicPr>
        <p:blipFill>
          <a:blip r:embed="rId3"/>
          <a:srcRect t="25931" r="-1" b="21454"/>
          <a:stretch/>
        </p:blipFill>
        <p:spPr>
          <a:xfrm>
            <a:off x="4182844" y="-965"/>
            <a:ext cx="4011930" cy="2036695"/>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p:spPr>
      </p:pic>
      <p:pic>
        <p:nvPicPr>
          <p:cNvPr id="112" name="Google Shape;112;p16"/>
          <p:cNvPicPr preferRelativeResize="0"/>
          <p:nvPr/>
        </p:nvPicPr>
        <p:blipFill>
          <a:blip r:embed="rId4"/>
          <a:srcRect t="32142" r="4" b="8081"/>
          <a:stretch/>
        </p:blipFill>
        <p:spPr>
          <a:xfrm>
            <a:off x="4257587" y="2743200"/>
            <a:ext cx="3862444" cy="1828802"/>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p:spPr>
      </p:pic>
      <p:sp>
        <p:nvSpPr>
          <p:cNvPr id="2" name="TextBox 1">
            <a:extLst>
              <a:ext uri="{FF2B5EF4-FFF2-40B4-BE49-F238E27FC236}">
                <a16:creationId xmlns:a16="http://schemas.microsoft.com/office/drawing/2014/main" id="{8F367343-6962-8147-19E1-F18406956316}"/>
              </a:ext>
            </a:extLst>
          </p:cNvPr>
          <p:cNvSpPr txBox="1"/>
          <p:nvPr/>
        </p:nvSpPr>
        <p:spPr>
          <a:xfrm>
            <a:off x="245657" y="2649970"/>
            <a:ext cx="40119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buFont typeface="Arial,Sans-Serif"/>
              <a:buChar char="•"/>
            </a:pPr>
            <a:r>
              <a:rPr lang="en-US" sz="1200" b="1" dirty="0">
                <a:latin typeface="Times New Roman" panose="02020603050405020304" pitchFamily="18" charset="0"/>
                <a:cs typeface="Times New Roman" panose="02020603050405020304" pitchFamily="18" charset="0"/>
              </a:rPr>
              <a:t>Target</a:t>
            </a:r>
            <a:r>
              <a:rPr lang="en-US" sz="1200" dirty="0">
                <a:latin typeface="Times New Roman" panose="02020603050405020304" pitchFamily="18" charset="0"/>
                <a:cs typeface="Times New Roman" panose="02020603050405020304" pitchFamily="18" charset="0"/>
              </a:rPr>
              <a:t> : </a:t>
            </a:r>
          </a:p>
          <a:p>
            <a:pPr algn="just"/>
            <a:r>
              <a:rPr lang="en-US" sz="1200" dirty="0">
                <a:latin typeface="Times New Roman" panose="02020603050405020304" pitchFamily="18" charset="0"/>
                <a:cs typeface="Times New Roman" panose="02020603050405020304" pitchFamily="18" charset="0"/>
              </a:rPr>
              <a:t>	Design an adaptive signal control mechanism that responds to traffic conditions and ensures equitable traffic distribution. Implement sensors or cameras to collect traffic data and use algorithms to optimize signal timing for smoother traffic flow.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p:nvSpPr>
          <p:cNvPr id="13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5300"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2AD2E3E-7C80-8C51-5E1F-3142BCFA69C0}"/>
              </a:ext>
            </a:extLst>
          </p:cNvPr>
          <p:cNvPicPr>
            <a:picLocks noChangeAspect="1"/>
          </p:cNvPicPr>
          <p:nvPr/>
        </p:nvPicPr>
        <p:blipFill>
          <a:blip r:embed="rId3">
            <a:alphaModFix amt="40000"/>
          </a:blip>
          <a:srcRect l="156"/>
          <a:stretch/>
        </p:blipFill>
        <p:spPr>
          <a:xfrm>
            <a:off x="20" y="11440"/>
            <a:ext cx="8115279" cy="4571990"/>
          </a:xfrm>
          <a:prstGeom prst="rect">
            <a:avLst/>
          </a:prstGeom>
        </p:spPr>
      </p:pic>
      <p:sp>
        <p:nvSpPr>
          <p:cNvPr id="117" name="Google Shape;117;p17"/>
          <p:cNvSpPr/>
          <p:nvPr/>
        </p:nvSpPr>
        <p:spPr>
          <a:xfrm>
            <a:off x="559956" y="627888"/>
            <a:ext cx="6993360" cy="1371600"/>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600"/>
              </a:spcAft>
            </a:pPr>
            <a:r>
              <a:rPr lang="en-US" sz="1800" b="1" kern="1200" cap="none" dirty="0">
                <a:solidFill>
                  <a:schemeClr val="bg1"/>
                </a:solidFill>
                <a:latin typeface="Times New Roman" panose="02020603050405020304" pitchFamily="18" charset="0"/>
                <a:ea typeface="+mj-ea"/>
                <a:cs typeface="Times New Roman" panose="02020603050405020304" pitchFamily="18" charset="0"/>
                <a:sym typeface="Roboto Medium"/>
              </a:rPr>
              <a:t>ABSTRACT</a:t>
            </a:r>
            <a:r>
              <a:rPr lang="en-US" sz="2400" b="1" kern="1200" cap="none" dirty="0">
                <a:solidFill>
                  <a:schemeClr val="bg1"/>
                </a:solidFill>
                <a:latin typeface="+mj-lt"/>
                <a:ea typeface="+mj-ea"/>
                <a:cs typeface="+mj-cs"/>
                <a:sym typeface="Roboto Medium"/>
              </a:rPr>
              <a:t> </a:t>
            </a:r>
            <a:r>
              <a:rPr lang="en-US" sz="2400" b="1" kern="1200" dirty="0">
                <a:solidFill>
                  <a:schemeClr val="bg1"/>
                </a:solidFill>
                <a:latin typeface="+mj-lt"/>
                <a:ea typeface="+mj-ea"/>
                <a:cs typeface="+mj-cs"/>
                <a:sym typeface="Roboto Medium"/>
              </a:rPr>
              <a:t>:</a:t>
            </a:r>
            <a:endParaRPr lang="en-US" sz="2400" b="1" u="sng" kern="1200" dirty="0">
              <a:solidFill>
                <a:schemeClr val="bg1"/>
              </a:solidFill>
              <a:latin typeface="+mj-lt"/>
              <a:ea typeface="+mj-ea"/>
            </a:endParaRPr>
          </a:p>
        </p:txBody>
      </p:sp>
      <p:sp>
        <p:nvSpPr>
          <p:cNvPr id="132" name="Rectangle 1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45517" y="231561"/>
            <a:ext cx="97536" cy="4686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4" name="Rectangle 1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955" y="2160801"/>
            <a:ext cx="6993360" cy="12192"/>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Google Shape;118;p17"/>
          <p:cNvSpPr txBox="1"/>
          <p:nvPr/>
        </p:nvSpPr>
        <p:spPr>
          <a:xfrm>
            <a:off x="559955" y="2334768"/>
            <a:ext cx="6993360" cy="1780032"/>
          </a:xfrm>
          <a:prstGeom prst="rect">
            <a:avLst/>
          </a:prstGeom>
        </p:spPr>
        <p:txBody>
          <a:bodyPr spcFirstLastPara="1" vert="horz" lIns="91440" tIns="45720" rIns="91440" bIns="45720" rtlCol="0" anchorCtr="0">
            <a:normAutofit/>
          </a:bodyPr>
          <a:lstStyle/>
          <a:p>
            <a:pPr marL="0" marR="0" lvl="0" indent="-228600" algn="just">
              <a:lnSpc>
                <a:spcPct val="90000"/>
              </a:lnSpc>
              <a:spcBef>
                <a:spcPts val="0"/>
              </a:spcBef>
              <a:spcAft>
                <a:spcPts val="600"/>
              </a:spcAft>
              <a:buFont typeface="Arial" panose="020B0604020202020204" pitchFamily="34" charset="0"/>
              <a:buChar char="•"/>
            </a:pPr>
            <a:r>
              <a:rPr lang="en-US" sz="1200" kern="1200" dirty="0">
                <a:solidFill>
                  <a:schemeClr val="bg1"/>
                </a:solidFill>
                <a:latin typeface="Times New Roman" panose="02020603050405020304" pitchFamily="18" charset="0"/>
                <a:ea typeface="+mn-ea"/>
                <a:cs typeface="Times New Roman" panose="02020603050405020304" pitchFamily="18" charset="0"/>
                <a:sym typeface="Roboto"/>
              </a:rPr>
              <a:t>	The Traffic Density-Based Signal Timing Control project focuses on improving urban traffic management by dynamically adjusting signal timings based on real-time traffic conditions. The system uses advanced sensors like infrared, radar, and cameras to monitor traffic density at intersections. Data collected is processed using IoT and algorithms to calculate optimal signal durations. This smart system reduces congestion, fuel consumption, and emissions, while providing valuable insights to traffic authorities for better planning. Scalable and efficient, it contributes to sustainable urban development and better commuting experiences.</a:t>
            </a: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2"/>
        <p:cNvGrpSpPr/>
        <p:nvPr/>
      </p:nvGrpSpPr>
      <p:grpSpPr>
        <a:xfrm>
          <a:off x="0" y="0"/>
          <a:ext cx="0" cy="0"/>
          <a:chOff x="0" y="0"/>
          <a:chExt cx="0" cy="0"/>
        </a:xfrm>
      </p:grpSpPr>
      <p:sp>
        <p:nvSpPr>
          <p:cNvPr id="12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5300"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traffic light on a pole with a car in the background&#10;&#10;AI-generated content may be incorrect.">
            <a:extLst>
              <a:ext uri="{FF2B5EF4-FFF2-40B4-BE49-F238E27FC236}">
                <a16:creationId xmlns:a16="http://schemas.microsoft.com/office/drawing/2014/main" id="{A71C7A79-4C26-FC33-1224-429A07779CF3}"/>
              </a:ext>
            </a:extLst>
          </p:cNvPr>
          <p:cNvPicPr>
            <a:picLocks noChangeAspect="1"/>
          </p:cNvPicPr>
          <p:nvPr/>
        </p:nvPicPr>
        <p:blipFill>
          <a:blip r:embed="rId3">
            <a:alphaModFix amt="40000"/>
          </a:blip>
          <a:srcRect r="-1" b="17754"/>
          <a:stretch/>
        </p:blipFill>
        <p:spPr>
          <a:xfrm>
            <a:off x="20" y="-11420"/>
            <a:ext cx="8115279" cy="4571990"/>
          </a:xfrm>
          <a:prstGeom prst="rect">
            <a:avLst/>
          </a:prstGeom>
        </p:spPr>
      </p:pic>
      <p:sp>
        <p:nvSpPr>
          <p:cNvPr id="123" name="Google Shape;123;p18"/>
          <p:cNvSpPr txBox="1"/>
          <p:nvPr/>
        </p:nvSpPr>
        <p:spPr>
          <a:xfrm>
            <a:off x="559956" y="627888"/>
            <a:ext cx="6993360" cy="137160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600"/>
              </a:spcAft>
            </a:pPr>
            <a:r>
              <a:rPr lang="en-US" sz="1800" b="1" u="sng" kern="1200" dirty="0">
                <a:solidFill>
                  <a:schemeClr val="bg1"/>
                </a:solidFill>
                <a:latin typeface="Times New Roman" panose="02020603050405020304" pitchFamily="18" charset="0"/>
                <a:ea typeface="+mj-ea"/>
                <a:cs typeface="Times New Roman" panose="02020603050405020304" pitchFamily="18" charset="0"/>
                <a:sym typeface="Roboto Medium"/>
              </a:rPr>
              <a:t>INTRODUCTION</a:t>
            </a:r>
            <a:r>
              <a:rPr lang="en-US" sz="1600" b="1" u="sng" kern="1200" dirty="0">
                <a:solidFill>
                  <a:schemeClr val="bg1"/>
                </a:solidFill>
                <a:latin typeface="Times New Roman" panose="02020603050405020304" pitchFamily="18" charset="0"/>
                <a:ea typeface="+mj-ea"/>
                <a:cs typeface="Times New Roman" panose="02020603050405020304" pitchFamily="18" charset="0"/>
                <a:sym typeface="Roboto Medium"/>
              </a:rPr>
              <a:t>:</a:t>
            </a:r>
          </a:p>
        </p:txBody>
      </p:sp>
      <p:sp>
        <p:nvSpPr>
          <p:cNvPr id="131" name="Rectangle 1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45517" y="231561"/>
            <a:ext cx="97536" cy="4686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3" name="Rectangle 1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955" y="2160801"/>
            <a:ext cx="6993360" cy="12192"/>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0DA77FF-8B3C-2906-9014-0BE3C02AE311}"/>
              </a:ext>
            </a:extLst>
          </p:cNvPr>
          <p:cNvSpPr txBox="1"/>
          <p:nvPr/>
        </p:nvSpPr>
        <p:spPr>
          <a:xfrm>
            <a:off x="559955" y="2371725"/>
            <a:ext cx="6993360" cy="1569660"/>
          </a:xfrm>
          <a:prstGeom prst="rect">
            <a:avLst/>
          </a:prstGeom>
          <a:noFill/>
        </p:spPr>
        <p:txBody>
          <a:bodyPr wrap="square" rtlCol="0">
            <a:spAutoFit/>
          </a:bodyPr>
          <a:lstStyle/>
          <a:p>
            <a:pPr marL="171450" indent="-171450">
              <a:buClr>
                <a:schemeClr val="bg1"/>
              </a:buClr>
              <a:buFont typeface="Times New Roman" panose="02020603050405020304" pitchFamily="18" charset="0"/>
              <a:buChar char="•"/>
            </a:pPr>
            <a:r>
              <a:rPr lang="en-US" sz="1200" dirty="0">
                <a:solidFill>
                  <a:schemeClr val="bg1"/>
                </a:solidFill>
                <a:latin typeface="Times New Roman" panose="02020603050405020304" pitchFamily="18" charset="0"/>
                <a:cs typeface="Times New Roman" panose="02020603050405020304" pitchFamily="18" charset="0"/>
              </a:rPr>
              <a:t>The Traffic Density Based Signal Control System aims to enhance urban traffic management by adjusting traffic signal timings in real-time based on the traffic conditions at intersections.</a:t>
            </a:r>
          </a:p>
          <a:p>
            <a:pPr marL="171450" indent="-171450">
              <a:buClr>
                <a:schemeClr val="bg1"/>
              </a:buClr>
              <a:buFont typeface="Times New Roman" panose="02020603050405020304" pitchFamily="18" charset="0"/>
              <a:buChar char="•"/>
            </a:pPr>
            <a:endParaRPr lang="en-US" sz="1200" dirty="0">
              <a:solidFill>
                <a:schemeClr val="bg1"/>
              </a:solidFill>
              <a:latin typeface="Times New Roman" panose="02020603050405020304" pitchFamily="18" charset="0"/>
              <a:cs typeface="Times New Roman" panose="02020603050405020304" pitchFamily="18" charset="0"/>
            </a:endParaRPr>
          </a:p>
          <a:p>
            <a:pPr marL="171450" indent="-171450">
              <a:buClr>
                <a:schemeClr val="bg1"/>
              </a:buClr>
              <a:buFont typeface="Times New Roman" panose="02020603050405020304" pitchFamily="18" charset="0"/>
              <a:buChar char="•"/>
            </a:pPr>
            <a:r>
              <a:rPr lang="en-US" sz="1200" dirty="0">
                <a:solidFill>
                  <a:schemeClr val="bg1"/>
                </a:solidFill>
                <a:latin typeface="Times New Roman" panose="02020603050405020304" pitchFamily="18" charset="0"/>
                <a:cs typeface="Times New Roman" panose="02020603050405020304" pitchFamily="18" charset="0"/>
              </a:rPr>
              <a:t>The system uses advanced sensors, such as cameras to monitor traffic density and adjust signal phases accordingly.</a:t>
            </a:r>
          </a:p>
          <a:p>
            <a:pPr marL="171450" indent="-171450">
              <a:buClr>
                <a:schemeClr val="bg1"/>
              </a:buClr>
              <a:buFont typeface="Times New Roman" panose="02020603050405020304" pitchFamily="18" charset="0"/>
              <a:buChar char="•"/>
            </a:pPr>
            <a:endParaRPr lang="en-US" sz="1200" dirty="0">
              <a:solidFill>
                <a:schemeClr val="bg1"/>
              </a:solidFill>
              <a:latin typeface="Times New Roman" panose="02020603050405020304" pitchFamily="18" charset="0"/>
              <a:cs typeface="Times New Roman" panose="02020603050405020304" pitchFamily="18" charset="0"/>
            </a:endParaRPr>
          </a:p>
          <a:p>
            <a:pPr marL="171450" indent="-171450">
              <a:buClr>
                <a:schemeClr val="bg1"/>
              </a:buClr>
              <a:buFont typeface="Times New Roman" panose="02020603050405020304" pitchFamily="18" charset="0"/>
              <a:buChar char="•"/>
            </a:pPr>
            <a:r>
              <a:rPr lang="en-US" sz="1200" dirty="0">
                <a:solidFill>
                  <a:schemeClr val="bg1"/>
                </a:solidFill>
                <a:latin typeface="Times New Roman" panose="02020603050405020304" pitchFamily="18" charset="0"/>
                <a:cs typeface="Times New Roman" panose="02020603050405020304" pitchFamily="18" charset="0"/>
              </a:rPr>
              <a:t>The Project offers a sustainable, scalable solution to urban traffic challenges, promoting smoother travel, reduced emissions, and better overall transportation efficiency.</a:t>
            </a: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FD5716-4228-E818-87D3-1CA4066921B4}"/>
              </a:ext>
            </a:extLst>
          </p:cNvPr>
          <p:cNvSpPr txBox="1"/>
          <p:nvPr/>
        </p:nvSpPr>
        <p:spPr>
          <a:xfrm>
            <a:off x="285750" y="120431"/>
            <a:ext cx="2863215" cy="338554"/>
          </a:xfrm>
          <a:prstGeom prst="rect">
            <a:avLst/>
          </a:prstGeom>
          <a:noFill/>
        </p:spPr>
        <p:txBody>
          <a:bodyPr wrap="square" rtlCol="0">
            <a:spAutoFit/>
          </a:bodyPr>
          <a:lstStyle/>
          <a:p>
            <a:pPr marL="0" lvl="0" indent="0" algn="l" rtl="0">
              <a:spcBef>
                <a:spcPts val="0"/>
              </a:spcBef>
              <a:spcAft>
                <a:spcPts val="0"/>
              </a:spcAft>
              <a:buNone/>
            </a:pPr>
            <a:r>
              <a:rPr lang="en-US" sz="1600" b="1" u="sng" dirty="0">
                <a:solidFill>
                  <a:schemeClr val="dk1"/>
                </a:solidFill>
                <a:latin typeface="Times New Roman" panose="02020603050405020304" pitchFamily="18" charset="0"/>
                <a:ea typeface="Roboto Medium"/>
                <a:cs typeface="Times New Roman" panose="02020603050405020304" pitchFamily="18" charset="0"/>
                <a:sym typeface="Roboto Medium"/>
              </a:rPr>
              <a:t>LITERATURE OVERVIEW:</a:t>
            </a:r>
            <a:endParaRPr lang="en-US" sz="1600" b="1" u="sng" dirty="0">
              <a:solidFill>
                <a:schemeClr val="dk1"/>
              </a:solidFill>
              <a:latin typeface="Times New Roman" panose="02020603050405020304" pitchFamily="18" charset="0"/>
              <a:ea typeface="Roboto Medium"/>
              <a:cs typeface="Times New Roman" panose="02020603050405020304" pitchFamily="18" charset="0"/>
            </a:endParaRPr>
          </a:p>
        </p:txBody>
      </p:sp>
      <p:sp>
        <p:nvSpPr>
          <p:cNvPr id="5" name="TextBox 4">
            <a:extLst>
              <a:ext uri="{FF2B5EF4-FFF2-40B4-BE49-F238E27FC236}">
                <a16:creationId xmlns:a16="http://schemas.microsoft.com/office/drawing/2014/main" id="{283CE88E-E5EC-AD8B-99FC-9D41E9E6877D}"/>
              </a:ext>
            </a:extLst>
          </p:cNvPr>
          <p:cNvSpPr txBox="1"/>
          <p:nvPr/>
        </p:nvSpPr>
        <p:spPr>
          <a:xfrm>
            <a:off x="285750" y="560070"/>
            <a:ext cx="7629525" cy="218521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1. Traditional Traffic Signal Control Systems:</a:t>
            </a:r>
          </a:p>
          <a:p>
            <a:r>
              <a:rPr lang="en-US" sz="10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Conventional traffic lights follow preset time cycles, which do not adapt to fluctuating traffic conditions. Fixed-time control systems can cause unnecessary delays during low-traffic periods and fail to handle congestion effectively. The vehicle-actuated control system was introduced to improve flexibility by detecting vehicles at intersections, but it still lacks advanced adaptability.</a:t>
            </a:r>
          </a:p>
          <a:p>
            <a:endParaRPr lang="en-US" sz="12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95ECD87-F7EF-F428-C5DD-63170C564521}"/>
              </a:ext>
            </a:extLst>
          </p:cNvPr>
          <p:cNvPicPr>
            <a:picLocks noChangeAspect="1"/>
          </p:cNvPicPr>
          <p:nvPr/>
        </p:nvPicPr>
        <p:blipFill>
          <a:blip r:embed="rId2"/>
          <a:stretch>
            <a:fillRect/>
          </a:stretch>
        </p:blipFill>
        <p:spPr>
          <a:xfrm>
            <a:off x="485777" y="1629407"/>
            <a:ext cx="2227136" cy="2185214"/>
          </a:xfrm>
          <a:prstGeom prst="rect">
            <a:avLst/>
          </a:prstGeom>
        </p:spPr>
      </p:pic>
      <p:sp>
        <p:nvSpPr>
          <p:cNvPr id="8" name="TextBox 7">
            <a:extLst>
              <a:ext uri="{FF2B5EF4-FFF2-40B4-BE49-F238E27FC236}">
                <a16:creationId xmlns:a16="http://schemas.microsoft.com/office/drawing/2014/main" id="{3DD80A7D-0DF9-EA8D-F079-4B6B92C33D74}"/>
              </a:ext>
            </a:extLst>
          </p:cNvPr>
          <p:cNvSpPr txBox="1"/>
          <p:nvPr/>
        </p:nvSpPr>
        <p:spPr>
          <a:xfrm>
            <a:off x="228600" y="3966210"/>
            <a:ext cx="284035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Traditional Traffic Signal Control System</a:t>
            </a:r>
            <a:endParaRPr lang="en-IN" sz="12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C58014A-8A11-F3C3-873A-73C755D91F16}"/>
              </a:ext>
            </a:extLst>
          </p:cNvPr>
          <p:cNvPicPr>
            <a:picLocks noChangeAspect="1"/>
          </p:cNvPicPr>
          <p:nvPr/>
        </p:nvPicPr>
        <p:blipFill>
          <a:blip r:embed="rId3"/>
          <a:stretch>
            <a:fillRect/>
          </a:stretch>
        </p:blipFill>
        <p:spPr>
          <a:xfrm>
            <a:off x="3632835" y="2135173"/>
            <a:ext cx="3901440" cy="1679448"/>
          </a:xfrm>
          <a:prstGeom prst="rect">
            <a:avLst/>
          </a:prstGeom>
        </p:spPr>
      </p:pic>
      <p:sp>
        <p:nvSpPr>
          <p:cNvPr id="11" name="TextBox 10">
            <a:extLst>
              <a:ext uri="{FF2B5EF4-FFF2-40B4-BE49-F238E27FC236}">
                <a16:creationId xmlns:a16="http://schemas.microsoft.com/office/drawing/2014/main" id="{BCC8619A-EF17-44D8-C85D-A4D37E230EAE}"/>
              </a:ext>
            </a:extLst>
          </p:cNvPr>
          <p:cNvSpPr txBox="1"/>
          <p:nvPr/>
        </p:nvSpPr>
        <p:spPr>
          <a:xfrm>
            <a:off x="4278630" y="3873430"/>
            <a:ext cx="284035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Adaptive Traffic Signal Control System</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920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DDA80E-0DE3-8F3A-0207-2EAFF89022D7}"/>
              </a:ext>
            </a:extLst>
          </p:cNvPr>
          <p:cNvSpPr txBox="1"/>
          <p:nvPr/>
        </p:nvSpPr>
        <p:spPr>
          <a:xfrm>
            <a:off x="480060" y="544533"/>
            <a:ext cx="7235190" cy="3447098"/>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2. Adaptive Traffic Signal Control Systems:</a:t>
            </a:r>
          </a:p>
          <a:p>
            <a:r>
              <a:rPr lang="en-US" sz="105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These systems use sensors, cameras, or GPS data to monitor real-time traffic flow and adjust signal timings dynamically. Algorithms analyze traffic patterns to predict congestion and optimize signal duration accordingly. Some systems integrate fuzzy logic-based decision-making and deep learning models for better signal optimization.</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3. Technologies Used for Traffic Density Detection:</a:t>
            </a:r>
          </a:p>
          <a:p>
            <a:r>
              <a:rPr lang="en-US" sz="105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Conventional traffic lights follow preset time cycles, which do not adapt to fluctuating traffic conditions. Fixed-time control systems can cause unnecessary delays during low-traffic periods and fail to handle congestion effectively. The vehicle-actuated control system was introduced to improve flexibility by detecting vehicles at intersections, but it still lacks advanced adaptability.</a:t>
            </a:r>
          </a:p>
          <a:p>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4. Case Studies &amp; Existing Systems:</a:t>
            </a:r>
          </a:p>
          <a:p>
            <a:r>
              <a:rPr lang="en-US" sz="105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Adaptive Traffic Control (ATC) systems are Implemented in cities like London (SCOOT system) and Los Angeles (ATCS system), reducing travel delays. Smart Traffic Management Systems are used by the Countries like Singapore and Japan utilize AI-driven traffic control to optimize urban mobility.</a:t>
            </a: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724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p:nvPr/>
        </p:nvSpPr>
        <p:spPr>
          <a:xfrm>
            <a:off x="258600" y="170225"/>
            <a:ext cx="2541750" cy="4419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dirty="0">
                <a:solidFill>
                  <a:schemeClr val="dk1"/>
                </a:solidFill>
                <a:latin typeface="Times New Roman" panose="02020603050405020304" pitchFamily="18" charset="0"/>
                <a:ea typeface="Roboto Medium"/>
                <a:cs typeface="Times New Roman" panose="02020603050405020304" pitchFamily="18" charset="0"/>
                <a:sym typeface="Roboto Medium"/>
              </a:rPr>
              <a:t>KEY</a:t>
            </a:r>
            <a:r>
              <a:rPr lang="en-US" sz="1800" b="1" u="sng" dirty="0">
                <a:solidFill>
                  <a:schemeClr val="dk1"/>
                </a:solidFill>
                <a:latin typeface="Times New Roman" panose="02020603050405020304" pitchFamily="18" charset="0"/>
                <a:ea typeface="Roboto Medium"/>
                <a:cs typeface="Times New Roman" panose="02020603050405020304" pitchFamily="18" charset="0"/>
                <a:sym typeface="Roboto Medium"/>
              </a:rPr>
              <a:t> – </a:t>
            </a:r>
            <a:r>
              <a:rPr lang="en-US" sz="1600" b="1" u="sng" dirty="0">
                <a:solidFill>
                  <a:schemeClr val="dk1"/>
                </a:solidFill>
                <a:latin typeface="Times New Roman" panose="02020603050405020304" pitchFamily="18" charset="0"/>
                <a:ea typeface="Roboto Medium"/>
                <a:cs typeface="Times New Roman" panose="02020603050405020304" pitchFamily="18" charset="0"/>
                <a:sym typeface="Roboto Medium"/>
              </a:rPr>
              <a:t>COMPONENTS</a:t>
            </a:r>
            <a:r>
              <a:rPr lang="en-US" sz="1800" b="1" u="sng" dirty="0">
                <a:solidFill>
                  <a:schemeClr val="dk1"/>
                </a:solidFill>
                <a:latin typeface="Times New Roman" panose="02020603050405020304" pitchFamily="18" charset="0"/>
                <a:ea typeface="Roboto Medium"/>
                <a:cs typeface="Times New Roman" panose="02020603050405020304" pitchFamily="18" charset="0"/>
                <a:sym typeface="Roboto Medium"/>
              </a:rPr>
              <a:t>:</a:t>
            </a:r>
            <a:endParaRPr lang="en-US" sz="1800" b="1" u="sng" dirty="0">
              <a:solidFill>
                <a:schemeClr val="dk1"/>
              </a:solidFill>
              <a:latin typeface="Times New Roman" panose="02020603050405020304" pitchFamily="18" charset="0"/>
              <a:ea typeface="Roboto Medium"/>
              <a:cs typeface="Times New Roman" panose="02020603050405020304" pitchFamily="18" charset="0"/>
            </a:endParaRPr>
          </a:p>
        </p:txBody>
      </p:sp>
      <p:sp>
        <p:nvSpPr>
          <p:cNvPr id="130" name="Google Shape;130;p19"/>
          <p:cNvSpPr txBox="1"/>
          <p:nvPr/>
        </p:nvSpPr>
        <p:spPr>
          <a:xfrm>
            <a:off x="237150" y="2881825"/>
            <a:ext cx="24867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ea typeface="Roboto"/>
                <a:cs typeface="Times New Roman" panose="02020603050405020304" pitchFamily="18" charset="0"/>
                <a:sym typeface="Roboto"/>
              </a:rPr>
              <a:t>Raspberry Pi (3 model B)</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131" name="Google Shape;131;p19"/>
          <p:cNvSpPr txBox="1"/>
          <p:nvPr/>
        </p:nvSpPr>
        <p:spPr>
          <a:xfrm>
            <a:off x="3716175" y="2881825"/>
            <a:ext cx="11121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ea typeface="Roboto"/>
                <a:cs typeface="Times New Roman" panose="02020603050405020304" pitchFamily="18" charset="0"/>
                <a:sym typeface="Roboto"/>
              </a:rPr>
              <a:t>Cameras</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132" name="Google Shape;132;p19"/>
          <p:cNvSpPr txBox="1"/>
          <p:nvPr/>
        </p:nvSpPr>
        <p:spPr>
          <a:xfrm>
            <a:off x="5753100" y="2881825"/>
            <a:ext cx="20784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solidFill>
                  <a:schemeClr val="dk1"/>
                </a:solidFill>
                <a:latin typeface="Times New Roman" panose="02020603050405020304" pitchFamily="18" charset="0"/>
                <a:ea typeface="Roboto"/>
                <a:cs typeface="Times New Roman" panose="02020603050405020304" pitchFamily="18" charset="0"/>
                <a:sym typeface="Roboto"/>
              </a:rPr>
              <a:t>LED </a:t>
            </a:r>
            <a:r>
              <a:rPr lang="en-US" dirty="0">
                <a:solidFill>
                  <a:schemeClr val="dk1"/>
                </a:solidFill>
                <a:latin typeface="Times New Roman" panose="02020603050405020304" pitchFamily="18" charset="0"/>
                <a:ea typeface="Roboto"/>
                <a:cs typeface="Times New Roman" panose="02020603050405020304" pitchFamily="18" charset="0"/>
                <a:sym typeface="Roboto"/>
              </a:rPr>
              <a:t>Lights</a:t>
            </a:r>
            <a:r>
              <a:rPr lang="en-US" sz="1500" dirty="0">
                <a:solidFill>
                  <a:schemeClr val="dk1"/>
                </a:solidFill>
                <a:latin typeface="Times New Roman" panose="02020603050405020304" pitchFamily="18" charset="0"/>
                <a:ea typeface="Roboto"/>
                <a:cs typeface="Times New Roman" panose="02020603050405020304" pitchFamily="18" charset="0"/>
                <a:sym typeface="Roboto"/>
              </a:rPr>
              <a:t> for Signals</a:t>
            </a:r>
            <a:endParaRPr sz="1500"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133" name="Google Shape;133;p19" descr="File:Raspberry Pi 4 Model B - Side.jpg - Wikipedia"/>
          <p:cNvPicPr preferRelativeResize="0"/>
          <p:nvPr/>
        </p:nvPicPr>
        <p:blipFill>
          <a:blip r:embed="rId3">
            <a:alphaModFix/>
          </a:blip>
          <a:srcRect l="139" t="715" r="-1620" b="-1593"/>
          <a:stretch/>
        </p:blipFill>
        <p:spPr>
          <a:xfrm>
            <a:off x="236646" y="1496810"/>
            <a:ext cx="2402120" cy="1261107"/>
          </a:xfrm>
          <a:prstGeom prst="rect">
            <a:avLst/>
          </a:prstGeom>
          <a:noFill/>
          <a:ln>
            <a:noFill/>
          </a:ln>
        </p:spPr>
      </p:pic>
      <p:pic>
        <p:nvPicPr>
          <p:cNvPr id="134" name="Google Shape;134;p19" descr="Free Images : machine, street light, lighting, traffic light ..."/>
          <p:cNvPicPr preferRelativeResize="0"/>
          <p:nvPr/>
        </p:nvPicPr>
        <p:blipFill>
          <a:blip r:embed="rId4">
            <a:alphaModFix/>
          </a:blip>
          <a:stretch>
            <a:fillRect/>
          </a:stretch>
        </p:blipFill>
        <p:spPr>
          <a:xfrm>
            <a:off x="3329850" y="1498425"/>
            <a:ext cx="1884749" cy="1256199"/>
          </a:xfrm>
          <a:prstGeom prst="rect">
            <a:avLst/>
          </a:prstGeom>
          <a:noFill/>
          <a:ln>
            <a:noFill/>
          </a:ln>
        </p:spPr>
      </p:pic>
      <p:pic>
        <p:nvPicPr>
          <p:cNvPr id="135" name="Google Shape;135;p19" descr="Red/Yellow/Green traffic light indicator | Free SVG"/>
          <p:cNvPicPr preferRelativeResize="0"/>
          <p:nvPr/>
        </p:nvPicPr>
        <p:blipFill>
          <a:blip r:embed="rId5">
            <a:alphaModFix/>
          </a:blip>
          <a:stretch>
            <a:fillRect/>
          </a:stretch>
        </p:blipFill>
        <p:spPr>
          <a:xfrm>
            <a:off x="6038553" y="1498423"/>
            <a:ext cx="1345099" cy="1256201"/>
          </a:xfrm>
          <a:prstGeom prst="rect">
            <a:avLst/>
          </a:prstGeom>
          <a:noFill/>
          <a:ln>
            <a:noFill/>
          </a:ln>
        </p:spPr>
      </p:pic>
      <p:sp>
        <p:nvSpPr>
          <p:cNvPr id="3" name="TextBox 2">
            <a:extLst>
              <a:ext uri="{FF2B5EF4-FFF2-40B4-BE49-F238E27FC236}">
                <a16:creationId xmlns:a16="http://schemas.microsoft.com/office/drawing/2014/main" id="{67BE50BC-F07E-1996-0CE6-43CD47E197AC}"/>
              </a:ext>
            </a:extLst>
          </p:cNvPr>
          <p:cNvSpPr txBox="1"/>
          <p:nvPr/>
        </p:nvSpPr>
        <p:spPr>
          <a:xfrm>
            <a:off x="258600" y="504813"/>
            <a:ext cx="4057650" cy="338554"/>
          </a:xfrm>
          <a:prstGeom prst="rect">
            <a:avLst/>
          </a:prstGeom>
          <a:noFill/>
        </p:spPr>
        <p:txBody>
          <a:bodyPr wrap="square">
            <a:spAutoFit/>
          </a:bodyPr>
          <a:lstStyle/>
          <a:p>
            <a:pPr marL="0" lvl="0" indent="0" algn="l" rtl="0">
              <a:spcBef>
                <a:spcPts val="0"/>
              </a:spcBef>
              <a:spcAft>
                <a:spcPts val="0"/>
              </a:spcAft>
              <a:buNone/>
            </a:pPr>
            <a:r>
              <a:rPr lang="en-US" sz="1600" b="1" u="sng" dirty="0">
                <a:solidFill>
                  <a:schemeClr val="dk1"/>
                </a:solidFill>
                <a:latin typeface="Times New Roman" panose="02020603050405020304" pitchFamily="18" charset="0"/>
                <a:ea typeface="Roboto Medium"/>
                <a:cs typeface="Times New Roman" panose="02020603050405020304" pitchFamily="18" charset="0"/>
                <a:sym typeface="Roboto Medium"/>
              </a:rPr>
              <a:t>Hardware </a:t>
            </a:r>
            <a:r>
              <a:rPr lang="en-US" b="1" u="sng" dirty="0">
                <a:solidFill>
                  <a:schemeClr val="dk1"/>
                </a:solidFill>
                <a:latin typeface="Times New Roman" panose="02020603050405020304" pitchFamily="18" charset="0"/>
                <a:ea typeface="Roboto Medium"/>
                <a:cs typeface="Times New Roman" panose="02020603050405020304" pitchFamily="18" charset="0"/>
                <a:sym typeface="Roboto Medium"/>
              </a:rPr>
              <a:t>Used</a:t>
            </a:r>
            <a:r>
              <a:rPr lang="en-US" sz="1600" b="1" u="sng" dirty="0">
                <a:solidFill>
                  <a:schemeClr val="dk1"/>
                </a:solidFill>
                <a:latin typeface="Times New Roman" panose="02020603050405020304" pitchFamily="18" charset="0"/>
                <a:ea typeface="Roboto Medium"/>
                <a:cs typeface="Times New Roman" panose="02020603050405020304" pitchFamily="18" charset="0"/>
                <a:sym typeface="Roboto Medium"/>
              </a:rPr>
              <a:t>  :</a:t>
            </a:r>
            <a:endParaRPr lang="en-US" sz="1600" b="1" u="sng" dirty="0">
              <a:solidFill>
                <a:schemeClr val="dk1"/>
              </a:solidFill>
              <a:latin typeface="Times New Roman" panose="02020603050405020304" pitchFamily="18" charset="0"/>
              <a:ea typeface="Roboto Medium"/>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2F4B33B-09D9-46C0-9450-91B208FC070A}">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207</TotalTime>
  <Words>1541</Words>
  <Application>Microsoft Office PowerPoint</Application>
  <PresentationFormat>Custom</PresentationFormat>
  <Paragraphs>149</Paragraphs>
  <Slides>22</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Arial,Sans-Serif</vt:lpstr>
      <vt:lpstr>Times New Roman</vt:lpstr>
      <vt:lpstr>Roboto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Jhaneswar Ankam</dc:creator>
  <cp:lastModifiedBy>Jhaneswar Ankam</cp:lastModifiedBy>
  <cp:revision>244</cp:revision>
  <dcterms:modified xsi:type="dcterms:W3CDTF">2025-05-12T04:00:33Z</dcterms:modified>
</cp:coreProperties>
</file>